
<file path=[Content_Types].xml><?xml version="1.0" encoding="utf-8"?>
<Types xmlns="http://schemas.openxmlformats.org/package/2006/content-types">
  <Default Extension="jpeg" ContentType="image/jpeg"/>
  <Default Extension="JPG" ContentType="image/.jpg"/>
  <Default Extension="bin" ContentType="application/vnd.openxmlformats-officedocument.oleObject"/>
  <Default Extension="wdp" ContentType="image/vnd.ms-photo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25" r:id="rId4"/>
    <p:sldId id="327" r:id="rId5"/>
    <p:sldId id="381" r:id="rId6"/>
    <p:sldId id="377" r:id="rId7"/>
    <p:sldId id="378" r:id="rId8"/>
    <p:sldId id="331" r:id="rId9"/>
    <p:sldId id="290" r:id="rId10"/>
    <p:sldId id="291" r:id="rId11"/>
    <p:sldId id="300" r:id="rId12"/>
    <p:sldId id="335" r:id="rId13"/>
    <p:sldId id="306" r:id="rId14"/>
    <p:sldId id="379" r:id="rId15"/>
    <p:sldId id="37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2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7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64694080195663"/>
          <c:y val="0.0542296165229528"/>
          <c:w val="0.923823314221882"/>
          <c:h val="0.648892322719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Foglio2!$B$29</c:f>
              <c:strCache>
                <c:ptCount val="1"/>
                <c:pt idx="0">
                  <c:v>percentage allocation Fund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33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Foglio2!$A$30:$A$43</c:f>
              <c:strCache>
                <c:ptCount val="14"/>
                <c:pt idx="0">
                  <c:v>Abruzzo</c:v>
                </c:pt>
                <c:pt idx="1">
                  <c:v>Basilicata</c:v>
                </c:pt>
                <c:pt idx="2">
                  <c:v>Calabria</c:v>
                </c:pt>
                <c:pt idx="3">
                  <c:v>Campania</c:v>
                </c:pt>
                <c:pt idx="4">
                  <c:v>Emilia Romagna</c:v>
                </c:pt>
                <c:pt idx="5">
                  <c:v>Lazio</c:v>
                </c:pt>
                <c:pt idx="6">
                  <c:v>Liguria</c:v>
                </c:pt>
                <c:pt idx="7">
                  <c:v>Lombardy</c:v>
                </c:pt>
                <c:pt idx="8">
                  <c:v>Marche</c:v>
                </c:pt>
                <c:pt idx="9">
                  <c:v>Molise</c:v>
                </c:pt>
                <c:pt idx="10">
                  <c:v>Piedmont</c:v>
                </c:pt>
                <c:pt idx="11">
                  <c:v>Apulia</c:v>
                </c:pt>
                <c:pt idx="12">
                  <c:v>Tuscany</c:v>
                </c:pt>
                <c:pt idx="13">
                  <c:v>Umbria</c:v>
                </c:pt>
              </c:strCache>
            </c:strRef>
          </c:cat>
          <c:val>
            <c:numRef>
              <c:f>Foglio2!$B$30:$B$43</c:f>
              <c:numCache>
                <c:formatCode>0.00%</c:formatCode>
                <c:ptCount val="14"/>
                <c:pt idx="0">
                  <c:v>0.0269000000000001</c:v>
                </c:pt>
                <c:pt idx="1">
                  <c:v>0.0155000000000007</c:v>
                </c:pt>
                <c:pt idx="2">
                  <c:v>0.0428000000000005</c:v>
                </c:pt>
                <c:pt idx="3">
                  <c:v>0.110700000000002</c:v>
                </c:pt>
                <c:pt idx="4">
                  <c:v>0.0738000000000005</c:v>
                </c:pt>
                <c:pt idx="5">
                  <c:v>0.116700000000003</c:v>
                </c:pt>
                <c:pt idx="6">
                  <c:v>0.0408</c:v>
                </c:pt>
                <c:pt idx="7">
                  <c:v>0.1736</c:v>
                </c:pt>
                <c:pt idx="8">
                  <c:v>0.0217</c:v>
                </c:pt>
                <c:pt idx="9">
                  <c:v>0.00710000000000001</c:v>
                </c:pt>
                <c:pt idx="10">
                  <c:v>0.0983000000000001</c:v>
                </c:pt>
                <c:pt idx="11">
                  <c:v>0.0809</c:v>
                </c:pt>
                <c:pt idx="12">
                  <c:v>0.0883000000000002</c:v>
                </c:pt>
                <c:pt idx="13">
                  <c:v>0.0203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-1714634448"/>
        <c:axId val="-1714630640"/>
      </c:barChart>
      <c:catAx>
        <c:axId val="-1714634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</a:p>
        </c:txPr>
        <c:crossAx val="-1714630640"/>
        <c:crosses val="autoZero"/>
        <c:auto val="1"/>
        <c:lblAlgn val="ctr"/>
        <c:lblOffset val="100"/>
        <c:noMultiLvlLbl val="0"/>
      </c:catAx>
      <c:valAx>
        <c:axId val="-1714630640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195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714634448"/>
        <c:crosses val="autoZero"/>
        <c:crossBetween val="between"/>
        <c:majorUnit val="0.025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d6102211-20a0-46c2-91c0-5d6393a26039}"/>
      </c:ext>
    </c:extLst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lang="en-US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B506B3-CCF3-4F1E-8E63-C60A6B26413B}" type="doc">
      <dgm:prSet loTypeId="urn:microsoft.com/office/officeart/2005/8/layout/arrow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6C75BDB-F531-44D5-B6DC-EBF4866C22C1}">
      <dgm:prSet phldrT="[Testo]" custT="1"/>
      <dgm:spPr/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funzione sociale</a:t>
          </a:r>
        </a:p>
      </dgm:t>
    </dgm:pt>
    <dgm:pt modelId="{5A1D26C8-2018-472F-8D97-E1E9D5498D5F}" cxnId="{8A02FCD1-B022-49B4-BBDB-170CB0D1C8BD}" type="parTrans">
      <dgm:prSet/>
      <dgm:spPr/>
      <dgm:t>
        <a:bodyPr/>
        <a:lstStyle/>
        <a:p>
          <a:endParaRPr lang="it-IT"/>
        </a:p>
      </dgm:t>
    </dgm:pt>
    <dgm:pt modelId="{FA7D443C-852A-4D42-949F-E2E0B28DBBAE}" cxnId="{8A02FCD1-B022-49B4-BBDB-170CB0D1C8BD}" type="sibTrans">
      <dgm:prSet/>
      <dgm:spPr/>
      <dgm:t>
        <a:bodyPr/>
        <a:lstStyle/>
        <a:p>
          <a:endParaRPr lang="it-IT"/>
        </a:p>
      </dgm:t>
    </dgm:pt>
    <dgm:pt modelId="{8B61E4E3-11E5-4E61-A5D7-D141624177D2}">
      <dgm:prSet phldrT="[Testo]" custT="1"/>
      <dgm:spPr/>
      <dgm:t>
        <a:bodyPr/>
        <a:lstStyle/>
        <a:p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funzione redistributiva</a:t>
          </a:r>
        </a:p>
      </dgm:t>
    </dgm:pt>
    <dgm:pt modelId="{313819AE-D01F-4E43-9FFB-BBB97398E99D}" cxnId="{039769B1-D48D-4F87-988A-91A4B03A9F75}" type="parTrans">
      <dgm:prSet/>
      <dgm:spPr/>
      <dgm:t>
        <a:bodyPr/>
        <a:lstStyle/>
        <a:p>
          <a:endParaRPr lang="it-IT"/>
        </a:p>
      </dgm:t>
    </dgm:pt>
    <dgm:pt modelId="{6C136996-2E1F-4AB7-A12E-D492FEE83FFB}" cxnId="{039769B1-D48D-4F87-988A-91A4B03A9F75}" type="sibTrans">
      <dgm:prSet/>
      <dgm:spPr/>
      <dgm:t>
        <a:bodyPr/>
        <a:lstStyle/>
        <a:p>
          <a:endParaRPr lang="it-IT"/>
        </a:p>
      </dgm:t>
    </dgm:pt>
    <dgm:pt modelId="{004B0622-E7D1-4BCC-9A3B-8FE4C57000B3}" type="pres">
      <dgm:prSet presAssocID="{4FB506B3-CCF3-4F1E-8E63-C60A6B26413B}" presName="diagram" presStyleCnt="0">
        <dgm:presLayoutVars>
          <dgm:dir/>
          <dgm:resizeHandles val="exact"/>
        </dgm:presLayoutVars>
      </dgm:prSet>
      <dgm:spPr/>
    </dgm:pt>
    <dgm:pt modelId="{7AD7F49F-2237-4B6E-9E8B-41D9F6A04C0F}" type="pres">
      <dgm:prSet presAssocID="{46C75BDB-F531-44D5-B6DC-EBF4866C22C1}" presName="arrow" presStyleLbl="node1" presStyleIdx="0" presStyleCnt="2">
        <dgm:presLayoutVars>
          <dgm:bulletEnabled val="1"/>
        </dgm:presLayoutVars>
      </dgm:prSet>
      <dgm:spPr/>
    </dgm:pt>
    <dgm:pt modelId="{6DAA9DBB-86BC-4417-ABCD-5F1B3D02C856}" type="pres">
      <dgm:prSet presAssocID="{8B61E4E3-11E5-4E61-A5D7-D141624177D2}" presName="arrow" presStyleLbl="node1" presStyleIdx="1" presStyleCnt="2" custRadScaleRad="100932" custRadScaleInc="535">
        <dgm:presLayoutVars>
          <dgm:bulletEnabled val="1"/>
        </dgm:presLayoutVars>
      </dgm:prSet>
      <dgm:spPr/>
    </dgm:pt>
  </dgm:ptLst>
  <dgm:cxnLst>
    <dgm:cxn modelId="{0FB2D036-A478-40E6-A546-6A9A946F32A2}" type="presOf" srcId="{46C75BDB-F531-44D5-B6DC-EBF4866C22C1}" destId="{7AD7F49F-2237-4B6E-9E8B-41D9F6A04C0F}" srcOrd="0" destOrd="0" presId="urn:microsoft.com/office/officeart/2005/8/layout/arrow5"/>
    <dgm:cxn modelId="{3B30A884-CF0F-40AC-B1D2-E3B0DC81CE11}" type="presOf" srcId="{8B61E4E3-11E5-4E61-A5D7-D141624177D2}" destId="{6DAA9DBB-86BC-4417-ABCD-5F1B3D02C856}" srcOrd="0" destOrd="0" presId="urn:microsoft.com/office/officeart/2005/8/layout/arrow5"/>
    <dgm:cxn modelId="{039769B1-D48D-4F87-988A-91A4B03A9F75}" srcId="{4FB506B3-CCF3-4F1E-8E63-C60A6B26413B}" destId="{8B61E4E3-11E5-4E61-A5D7-D141624177D2}" srcOrd="1" destOrd="0" parTransId="{313819AE-D01F-4E43-9FFB-BBB97398E99D}" sibTransId="{6C136996-2E1F-4AB7-A12E-D492FEE83FFB}"/>
    <dgm:cxn modelId="{8A02FCD1-B022-49B4-BBDB-170CB0D1C8BD}" srcId="{4FB506B3-CCF3-4F1E-8E63-C60A6B26413B}" destId="{46C75BDB-F531-44D5-B6DC-EBF4866C22C1}" srcOrd="0" destOrd="0" parTransId="{5A1D26C8-2018-472F-8D97-E1E9D5498D5F}" sibTransId="{FA7D443C-852A-4D42-949F-E2E0B28DBBAE}"/>
    <dgm:cxn modelId="{9164D4FC-D236-47B6-8F4F-C308CC9448FD}" type="presOf" srcId="{4FB506B3-CCF3-4F1E-8E63-C60A6B26413B}" destId="{004B0622-E7D1-4BCC-9A3B-8FE4C57000B3}" srcOrd="0" destOrd="0" presId="urn:microsoft.com/office/officeart/2005/8/layout/arrow5"/>
    <dgm:cxn modelId="{9E938D12-811D-4EAD-B68C-CAEAADFA7744}" type="presParOf" srcId="{004B0622-E7D1-4BCC-9A3B-8FE4C57000B3}" destId="{7AD7F49F-2237-4B6E-9E8B-41D9F6A04C0F}" srcOrd="0" destOrd="0" presId="urn:microsoft.com/office/officeart/2005/8/layout/arrow5"/>
    <dgm:cxn modelId="{AB38825F-DA25-49A9-875B-F6FA7330FF2C}" type="presParOf" srcId="{004B0622-E7D1-4BCC-9A3B-8FE4C57000B3}" destId="{6DAA9DBB-86BC-4417-ABCD-5F1B3D02C856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EE487B-811B-48D4-B95A-BF161B5FD158}" type="doc">
      <dgm:prSet loTypeId="urn:microsoft.com/office/officeart/2008/layout/LinedLis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2F86ADDF-771A-4087-94C8-1E1717C15514}">
      <dgm:prSet phldrT="[Testo]" custT="1"/>
      <dgm:spPr/>
      <dgm:t>
        <a:bodyPr/>
        <a:lstStyle/>
        <a:p>
          <a:r>
            <a: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sussidi  pubblici al TPL</a:t>
          </a:r>
        </a:p>
      </dgm:t>
    </dgm:pt>
    <dgm:pt modelId="{8B329535-1BAE-4FB9-892D-2B6933383148}" cxnId="{F352623B-6BAB-495B-B236-76062722D7FA}" type="parTrans">
      <dgm:prSet/>
      <dgm:spPr/>
      <dgm:t>
        <a:bodyPr/>
        <a:lstStyle/>
        <a:p>
          <a:endParaRPr lang="it-IT"/>
        </a:p>
      </dgm:t>
    </dgm:pt>
    <dgm:pt modelId="{FBDE8F5B-6A25-4467-85A8-3E28074325C4}" cxnId="{F352623B-6BAB-495B-B236-76062722D7FA}" type="sibTrans">
      <dgm:prSet/>
      <dgm:spPr/>
      <dgm:t>
        <a:bodyPr/>
        <a:lstStyle/>
        <a:p>
          <a:endParaRPr lang="it-IT"/>
        </a:p>
      </dgm:t>
    </dgm:pt>
    <dgm:pt modelId="{1B5DB5CB-3384-4702-A2CA-142521EAD35B}">
      <dgm:prSet phldrT="[Testo]" custT="1"/>
      <dgm:spPr/>
      <dgm:t>
        <a:bodyPr/>
        <a:lstStyle/>
        <a:p>
          <a:r>
            <a:rPr lang="it-IT" sz="17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commisurati all’offerta del servizio, diversamente dagli altri Paesi commisurati alla domanda dei passeggeri</a:t>
          </a:r>
          <a:endParaRPr lang="it-IT" sz="1700" b="0" dirty="0">
            <a:solidFill>
              <a:schemeClr val="accent1">
                <a:lumMod val="50000"/>
              </a:schemeClr>
            </a:solidFill>
          </a:endParaRPr>
        </a:p>
      </dgm:t>
    </dgm:pt>
    <dgm:pt modelId="{3025625D-AD8F-4D3F-A873-873985C415C1}" cxnId="{E52B33FE-42B6-468A-BA32-A6B3DEC5C385}" type="parTrans">
      <dgm:prSet/>
      <dgm:spPr/>
      <dgm:t>
        <a:bodyPr/>
        <a:lstStyle/>
        <a:p>
          <a:endParaRPr lang="it-IT"/>
        </a:p>
      </dgm:t>
    </dgm:pt>
    <dgm:pt modelId="{D2B9BA48-2D1A-419B-93DE-D6C1932BE8A1}" cxnId="{E52B33FE-42B6-468A-BA32-A6B3DEC5C385}" type="sibTrans">
      <dgm:prSet/>
      <dgm:spPr/>
      <dgm:t>
        <a:bodyPr/>
        <a:lstStyle/>
        <a:p>
          <a:endParaRPr lang="it-IT"/>
        </a:p>
      </dgm:t>
    </dgm:pt>
    <dgm:pt modelId="{7B872F85-8CCA-4447-91B4-D1AB9690BA0D}">
      <dgm:prSet phldrT="[Testo]" custT="1"/>
      <dgm:spPr/>
      <dgm:t>
        <a:bodyPr/>
        <a:lstStyle/>
        <a:p>
          <a:r>
            <a:rPr lang="it-IT" sz="17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quantità del servizio offerto segue il criterio «fisso», riferito cioè a dati storici </a:t>
          </a:r>
          <a:endParaRPr lang="it-IT" sz="1700" b="0" dirty="0">
            <a:solidFill>
              <a:schemeClr val="accent1">
                <a:lumMod val="50000"/>
              </a:schemeClr>
            </a:solidFill>
          </a:endParaRPr>
        </a:p>
      </dgm:t>
    </dgm:pt>
    <dgm:pt modelId="{B8DD76C4-3301-4DF0-818F-E66EC99290E7}" cxnId="{14C3E613-90D7-4760-BAF4-B4AC5554F1F1}" type="parTrans">
      <dgm:prSet/>
      <dgm:spPr/>
      <dgm:t>
        <a:bodyPr/>
        <a:lstStyle/>
        <a:p>
          <a:endParaRPr lang="it-IT"/>
        </a:p>
      </dgm:t>
    </dgm:pt>
    <dgm:pt modelId="{4F4E15C8-61E9-4513-99D2-351243F30500}" cxnId="{14C3E613-90D7-4760-BAF4-B4AC5554F1F1}" type="sibTrans">
      <dgm:prSet/>
      <dgm:spPr/>
      <dgm:t>
        <a:bodyPr/>
        <a:lstStyle/>
        <a:p>
          <a:endParaRPr lang="it-IT"/>
        </a:p>
      </dgm:t>
    </dgm:pt>
    <dgm:pt modelId="{9E8079DA-D01C-4472-BFCA-FFA54862A8F1}" type="pres">
      <dgm:prSet presAssocID="{4FEE487B-811B-48D4-B95A-BF161B5FD158}" presName="vert0" presStyleCnt="0">
        <dgm:presLayoutVars>
          <dgm:dir/>
          <dgm:animOne val="branch"/>
          <dgm:animLvl val="lvl"/>
        </dgm:presLayoutVars>
      </dgm:prSet>
      <dgm:spPr/>
    </dgm:pt>
    <dgm:pt modelId="{F8D89ACE-845F-4B47-8708-BD8B2F42C668}" type="pres">
      <dgm:prSet presAssocID="{2F86ADDF-771A-4087-94C8-1E1717C15514}" presName="thickLine" presStyleLbl="alignNode1" presStyleIdx="0" presStyleCnt="1"/>
      <dgm:spPr/>
    </dgm:pt>
    <dgm:pt modelId="{1D147D06-F079-4FA8-A5ED-6A3C3A6BAA6A}" type="pres">
      <dgm:prSet presAssocID="{2F86ADDF-771A-4087-94C8-1E1717C15514}" presName="horz1" presStyleCnt="0"/>
      <dgm:spPr/>
    </dgm:pt>
    <dgm:pt modelId="{2BD37E25-052D-456D-AFB5-28845A646E02}" type="pres">
      <dgm:prSet presAssocID="{2F86ADDF-771A-4087-94C8-1E1717C15514}" presName="tx1" presStyleLbl="revTx" presStyleIdx="0" presStyleCnt="3"/>
      <dgm:spPr/>
    </dgm:pt>
    <dgm:pt modelId="{4683EE4F-CF92-42E7-8EE1-9FD66108AB9A}" type="pres">
      <dgm:prSet presAssocID="{2F86ADDF-771A-4087-94C8-1E1717C15514}" presName="vert1" presStyleCnt="0"/>
      <dgm:spPr/>
    </dgm:pt>
    <dgm:pt modelId="{A01F496E-36D2-479F-AB53-0971F6E89837}" type="pres">
      <dgm:prSet presAssocID="{1B5DB5CB-3384-4702-A2CA-142521EAD35B}" presName="vertSpace2a" presStyleCnt="0"/>
      <dgm:spPr/>
    </dgm:pt>
    <dgm:pt modelId="{A9E6361E-57A4-467C-AEF2-4AB304C9AAB0}" type="pres">
      <dgm:prSet presAssocID="{1B5DB5CB-3384-4702-A2CA-142521EAD35B}" presName="horz2" presStyleCnt="0"/>
      <dgm:spPr/>
    </dgm:pt>
    <dgm:pt modelId="{762B9CCE-964E-4F31-BBFC-2479E436FF11}" type="pres">
      <dgm:prSet presAssocID="{1B5DB5CB-3384-4702-A2CA-142521EAD35B}" presName="horzSpace2" presStyleCnt="0"/>
      <dgm:spPr/>
    </dgm:pt>
    <dgm:pt modelId="{425FCF8D-4F58-420F-9BB6-FA795DD124C0}" type="pres">
      <dgm:prSet presAssocID="{1B5DB5CB-3384-4702-A2CA-142521EAD35B}" presName="tx2" presStyleLbl="revTx" presStyleIdx="1" presStyleCnt="3"/>
      <dgm:spPr/>
    </dgm:pt>
    <dgm:pt modelId="{C4E22929-76C9-4952-B023-0B724A524052}" type="pres">
      <dgm:prSet presAssocID="{1B5DB5CB-3384-4702-A2CA-142521EAD35B}" presName="vert2" presStyleCnt="0"/>
      <dgm:spPr/>
    </dgm:pt>
    <dgm:pt modelId="{8088FF79-85ED-485D-9606-93C28B37640F}" type="pres">
      <dgm:prSet presAssocID="{1B5DB5CB-3384-4702-A2CA-142521EAD35B}" presName="thinLine2b" presStyleLbl="callout" presStyleIdx="0" presStyleCnt="2"/>
      <dgm:spPr/>
    </dgm:pt>
    <dgm:pt modelId="{A7F5BBAC-9D72-41D6-823B-F95AF87FBF2E}" type="pres">
      <dgm:prSet presAssocID="{1B5DB5CB-3384-4702-A2CA-142521EAD35B}" presName="vertSpace2b" presStyleCnt="0"/>
      <dgm:spPr/>
    </dgm:pt>
    <dgm:pt modelId="{92288D8B-E147-491E-9E30-7DE9DE0C42E5}" type="pres">
      <dgm:prSet presAssocID="{7B872F85-8CCA-4447-91B4-D1AB9690BA0D}" presName="horz2" presStyleCnt="0"/>
      <dgm:spPr/>
    </dgm:pt>
    <dgm:pt modelId="{6F7C98F1-3595-4618-B5C2-E10A99794B54}" type="pres">
      <dgm:prSet presAssocID="{7B872F85-8CCA-4447-91B4-D1AB9690BA0D}" presName="horzSpace2" presStyleCnt="0"/>
      <dgm:spPr/>
    </dgm:pt>
    <dgm:pt modelId="{9BF30452-363D-4DDE-8F68-F45E88BDABEB}" type="pres">
      <dgm:prSet presAssocID="{7B872F85-8CCA-4447-91B4-D1AB9690BA0D}" presName="tx2" presStyleLbl="revTx" presStyleIdx="2" presStyleCnt="3"/>
      <dgm:spPr/>
    </dgm:pt>
    <dgm:pt modelId="{F52870C4-ED60-4495-B823-B276ECC75912}" type="pres">
      <dgm:prSet presAssocID="{7B872F85-8CCA-4447-91B4-D1AB9690BA0D}" presName="vert2" presStyleCnt="0"/>
      <dgm:spPr/>
    </dgm:pt>
    <dgm:pt modelId="{C3C39DAD-DAF4-4326-A8DC-811B20D915E9}" type="pres">
      <dgm:prSet presAssocID="{7B872F85-8CCA-4447-91B4-D1AB9690BA0D}" presName="thinLine2b" presStyleLbl="callout" presStyleIdx="1" presStyleCnt="2"/>
      <dgm:spPr/>
    </dgm:pt>
    <dgm:pt modelId="{935AFB50-0A0E-4895-B874-7F3FE107153E}" type="pres">
      <dgm:prSet presAssocID="{7B872F85-8CCA-4447-91B4-D1AB9690BA0D}" presName="vertSpace2b" presStyleCnt="0"/>
      <dgm:spPr/>
    </dgm:pt>
  </dgm:ptLst>
  <dgm:cxnLst>
    <dgm:cxn modelId="{437C5908-3F64-4D56-AAA7-271B6193B663}" type="presOf" srcId="{7B872F85-8CCA-4447-91B4-D1AB9690BA0D}" destId="{9BF30452-363D-4DDE-8F68-F45E88BDABEB}" srcOrd="0" destOrd="0" presId="urn:microsoft.com/office/officeart/2008/layout/LinedList"/>
    <dgm:cxn modelId="{14C3E613-90D7-4760-BAF4-B4AC5554F1F1}" srcId="{2F86ADDF-771A-4087-94C8-1E1717C15514}" destId="{7B872F85-8CCA-4447-91B4-D1AB9690BA0D}" srcOrd="1" destOrd="0" parTransId="{B8DD76C4-3301-4DF0-818F-E66EC99290E7}" sibTransId="{4F4E15C8-61E9-4513-99D2-351243F30500}"/>
    <dgm:cxn modelId="{1C71D41F-6A12-4575-9412-DDFF6361F074}" type="presOf" srcId="{2F86ADDF-771A-4087-94C8-1E1717C15514}" destId="{2BD37E25-052D-456D-AFB5-28845A646E02}" srcOrd="0" destOrd="0" presId="urn:microsoft.com/office/officeart/2008/layout/LinedList"/>
    <dgm:cxn modelId="{F352623B-6BAB-495B-B236-76062722D7FA}" srcId="{4FEE487B-811B-48D4-B95A-BF161B5FD158}" destId="{2F86ADDF-771A-4087-94C8-1E1717C15514}" srcOrd="0" destOrd="0" parTransId="{8B329535-1BAE-4FB9-892D-2B6933383148}" sibTransId="{FBDE8F5B-6A25-4467-85A8-3E28074325C4}"/>
    <dgm:cxn modelId="{C11CC6B4-1073-4105-BA0C-F282D8222D00}" type="presOf" srcId="{1B5DB5CB-3384-4702-A2CA-142521EAD35B}" destId="{425FCF8D-4F58-420F-9BB6-FA795DD124C0}" srcOrd="0" destOrd="0" presId="urn:microsoft.com/office/officeart/2008/layout/LinedList"/>
    <dgm:cxn modelId="{E6B562D8-B31B-4B6E-9E52-05BF5867230E}" type="presOf" srcId="{4FEE487B-811B-48D4-B95A-BF161B5FD158}" destId="{9E8079DA-D01C-4472-BFCA-FFA54862A8F1}" srcOrd="0" destOrd="0" presId="urn:microsoft.com/office/officeart/2008/layout/LinedList"/>
    <dgm:cxn modelId="{E52B33FE-42B6-468A-BA32-A6B3DEC5C385}" srcId="{2F86ADDF-771A-4087-94C8-1E1717C15514}" destId="{1B5DB5CB-3384-4702-A2CA-142521EAD35B}" srcOrd="0" destOrd="0" parTransId="{3025625D-AD8F-4D3F-A873-873985C415C1}" sibTransId="{D2B9BA48-2D1A-419B-93DE-D6C1932BE8A1}"/>
    <dgm:cxn modelId="{1B62006F-8E5B-44B3-B483-166661480C09}" type="presParOf" srcId="{9E8079DA-D01C-4472-BFCA-FFA54862A8F1}" destId="{F8D89ACE-845F-4B47-8708-BD8B2F42C668}" srcOrd="0" destOrd="0" presId="urn:microsoft.com/office/officeart/2008/layout/LinedList"/>
    <dgm:cxn modelId="{0865F21A-1DBD-48DF-8C8C-BA785D273109}" type="presParOf" srcId="{9E8079DA-D01C-4472-BFCA-FFA54862A8F1}" destId="{1D147D06-F079-4FA8-A5ED-6A3C3A6BAA6A}" srcOrd="1" destOrd="0" presId="urn:microsoft.com/office/officeart/2008/layout/LinedList"/>
    <dgm:cxn modelId="{7FFD51EE-163C-4386-92E2-1F401566FAAD}" type="presParOf" srcId="{1D147D06-F079-4FA8-A5ED-6A3C3A6BAA6A}" destId="{2BD37E25-052D-456D-AFB5-28845A646E02}" srcOrd="0" destOrd="0" presId="urn:microsoft.com/office/officeart/2008/layout/LinedList"/>
    <dgm:cxn modelId="{B8F327FD-79A7-408D-A8E2-6558DE97B1CA}" type="presParOf" srcId="{1D147D06-F079-4FA8-A5ED-6A3C3A6BAA6A}" destId="{4683EE4F-CF92-42E7-8EE1-9FD66108AB9A}" srcOrd="1" destOrd="0" presId="urn:microsoft.com/office/officeart/2008/layout/LinedList"/>
    <dgm:cxn modelId="{E9B9CE6C-AD6C-4945-B670-5765CEA7756C}" type="presParOf" srcId="{4683EE4F-CF92-42E7-8EE1-9FD66108AB9A}" destId="{A01F496E-36D2-479F-AB53-0971F6E89837}" srcOrd="0" destOrd="0" presId="urn:microsoft.com/office/officeart/2008/layout/LinedList"/>
    <dgm:cxn modelId="{2753EBF8-4F17-4065-9788-74F6BF72977B}" type="presParOf" srcId="{4683EE4F-CF92-42E7-8EE1-9FD66108AB9A}" destId="{A9E6361E-57A4-467C-AEF2-4AB304C9AAB0}" srcOrd="1" destOrd="0" presId="urn:microsoft.com/office/officeart/2008/layout/LinedList"/>
    <dgm:cxn modelId="{350AD0F1-0C1D-4400-B604-13067D2F2299}" type="presParOf" srcId="{A9E6361E-57A4-467C-AEF2-4AB304C9AAB0}" destId="{762B9CCE-964E-4F31-BBFC-2479E436FF11}" srcOrd="0" destOrd="0" presId="urn:microsoft.com/office/officeart/2008/layout/LinedList"/>
    <dgm:cxn modelId="{45A11719-E9FF-4979-BFD6-22FC7B90634A}" type="presParOf" srcId="{A9E6361E-57A4-467C-AEF2-4AB304C9AAB0}" destId="{425FCF8D-4F58-420F-9BB6-FA795DD124C0}" srcOrd="1" destOrd="0" presId="urn:microsoft.com/office/officeart/2008/layout/LinedList"/>
    <dgm:cxn modelId="{93344C9D-A4F7-4AC5-9D97-3C45C4A27B10}" type="presParOf" srcId="{A9E6361E-57A4-467C-AEF2-4AB304C9AAB0}" destId="{C4E22929-76C9-4952-B023-0B724A524052}" srcOrd="2" destOrd="0" presId="urn:microsoft.com/office/officeart/2008/layout/LinedList"/>
    <dgm:cxn modelId="{46466057-D696-4E31-8A51-9D469C87533C}" type="presParOf" srcId="{4683EE4F-CF92-42E7-8EE1-9FD66108AB9A}" destId="{8088FF79-85ED-485D-9606-93C28B37640F}" srcOrd="2" destOrd="0" presId="urn:microsoft.com/office/officeart/2008/layout/LinedList"/>
    <dgm:cxn modelId="{5FB31B84-BE0E-4798-9EF3-A17C13877EA3}" type="presParOf" srcId="{4683EE4F-CF92-42E7-8EE1-9FD66108AB9A}" destId="{A7F5BBAC-9D72-41D6-823B-F95AF87FBF2E}" srcOrd="3" destOrd="0" presId="urn:microsoft.com/office/officeart/2008/layout/LinedList"/>
    <dgm:cxn modelId="{00EC117E-FF93-42DF-879A-80D4BBDC25BB}" type="presParOf" srcId="{4683EE4F-CF92-42E7-8EE1-9FD66108AB9A}" destId="{92288D8B-E147-491E-9E30-7DE9DE0C42E5}" srcOrd="4" destOrd="0" presId="urn:microsoft.com/office/officeart/2008/layout/LinedList"/>
    <dgm:cxn modelId="{D3906862-EAC3-48C5-813E-565C5367CFE9}" type="presParOf" srcId="{92288D8B-E147-491E-9E30-7DE9DE0C42E5}" destId="{6F7C98F1-3595-4618-B5C2-E10A99794B54}" srcOrd="0" destOrd="0" presId="urn:microsoft.com/office/officeart/2008/layout/LinedList"/>
    <dgm:cxn modelId="{50662494-2F92-4133-A771-48565C5F7E04}" type="presParOf" srcId="{92288D8B-E147-491E-9E30-7DE9DE0C42E5}" destId="{9BF30452-363D-4DDE-8F68-F45E88BDABEB}" srcOrd="1" destOrd="0" presId="urn:microsoft.com/office/officeart/2008/layout/LinedList"/>
    <dgm:cxn modelId="{3CDDBEBB-F9A1-44DF-8F06-FA4DF79EE9E8}" type="presParOf" srcId="{92288D8B-E147-491E-9E30-7DE9DE0C42E5}" destId="{F52870C4-ED60-4495-B823-B276ECC75912}" srcOrd="2" destOrd="0" presId="urn:microsoft.com/office/officeart/2008/layout/LinedList"/>
    <dgm:cxn modelId="{C72D7C5E-5981-4305-9AFE-18C61D266450}" type="presParOf" srcId="{4683EE4F-CF92-42E7-8EE1-9FD66108AB9A}" destId="{C3C39DAD-DAF4-4326-A8DC-811B20D915E9}" srcOrd="5" destOrd="0" presId="urn:microsoft.com/office/officeart/2008/layout/LinedList"/>
    <dgm:cxn modelId="{EA565A16-5536-4738-842F-3BBCBDADDA92}" type="presParOf" srcId="{4683EE4F-CF92-42E7-8EE1-9FD66108AB9A}" destId="{935AFB50-0A0E-4895-B874-7F3FE107153E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6A225F-C917-474F-A562-D6ED1B4F5A6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D119992-3966-43FC-8B24-65FF8DAD03BD}">
      <dgm:prSet phldrT="[Testo]"/>
      <dgm:spPr/>
      <dgm:t>
        <a:bodyPr/>
        <a:lstStyle/>
        <a:p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sistema premiale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TPL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è un tema di notevole importanza…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92E2CDE8-D9BD-4DE8-8AE7-939F8B16758A}" cxnId="{79CFE252-1B23-4BD3-8840-6464D54052F9}" type="parTrans">
      <dgm:prSet/>
      <dgm:spPr/>
      <dgm:t>
        <a:bodyPr/>
        <a:lstStyle/>
        <a:p>
          <a:endParaRPr lang="it-IT"/>
        </a:p>
      </dgm:t>
    </dgm:pt>
    <dgm:pt modelId="{5EE84EAF-2446-4027-9110-E6331AF2E705}" cxnId="{79CFE252-1B23-4BD3-8840-6464D54052F9}" type="sibTrans">
      <dgm:prSet/>
      <dgm:spPr/>
      <dgm:t>
        <a:bodyPr/>
        <a:lstStyle/>
        <a:p>
          <a:endParaRPr lang="it-IT"/>
        </a:p>
      </dgm:t>
    </dgm:pt>
    <dgm:pt modelId="{FF0C3019-A55D-4285-8441-F009864F0C1D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…l’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efficienza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TPL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 un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impatto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estremo rilievo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termini sociali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anche sullo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sviluppo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la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competitività 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dell’intera economia nazionale…</a:t>
          </a:r>
          <a:endParaRPr lang="it-IT" b="0" dirty="0">
            <a:solidFill>
              <a:schemeClr val="accent1">
                <a:lumMod val="50000"/>
              </a:schemeClr>
            </a:solidFill>
          </a:endParaRPr>
        </a:p>
      </dgm:t>
    </dgm:pt>
    <dgm:pt modelId="{E52C759C-6F9B-4E39-9F6A-BDF4F249F023}" cxnId="{354EF85B-6E08-4F58-88FA-E1225C589005}" type="parTrans">
      <dgm:prSet/>
      <dgm:spPr/>
      <dgm:t>
        <a:bodyPr/>
        <a:lstStyle/>
        <a:p>
          <a:endParaRPr lang="it-IT"/>
        </a:p>
      </dgm:t>
    </dgm:pt>
    <dgm:pt modelId="{4E9C3A8D-2B19-4588-BEFE-C82A6A50DEB3}" cxnId="{354EF85B-6E08-4F58-88FA-E1225C589005}" type="sibTrans">
      <dgm:prSet/>
      <dgm:spPr/>
      <dgm:t>
        <a:bodyPr/>
        <a:lstStyle/>
        <a:p>
          <a:endParaRPr lang="it-IT"/>
        </a:p>
      </dgm:t>
    </dgm:pt>
    <dgm:pt modelId="{3FD2453F-9D6A-4706-9B74-F8E35F09CEAF}">
      <dgm:prSet phldrT="[Testo]"/>
      <dgm:spPr/>
      <dgm:t>
        <a:bodyPr/>
        <a:lstStyle/>
        <a:p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rinnovo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c.d.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modello “misto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è da auspicare subordinato però 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nuovi parametri di efficienza ed efficacia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it-IT" b="0" dirty="0">
            <a:solidFill>
              <a:schemeClr val="accent1">
                <a:lumMod val="50000"/>
              </a:schemeClr>
            </a:solidFill>
          </a:endParaRPr>
        </a:p>
      </dgm:t>
    </dgm:pt>
    <dgm:pt modelId="{3A56B0E8-C29B-41BD-B69A-9DE9BE9BD3F9}" cxnId="{1ACC4525-E2F9-43B9-84CB-D428628B8505}" type="parTrans">
      <dgm:prSet/>
      <dgm:spPr/>
      <dgm:t>
        <a:bodyPr/>
        <a:lstStyle/>
        <a:p>
          <a:endParaRPr lang="it-IT"/>
        </a:p>
      </dgm:t>
    </dgm:pt>
    <dgm:pt modelId="{59BB61D9-825C-4D80-9172-0706E5237D66}" cxnId="{1ACC4525-E2F9-43B9-84CB-D428628B8505}" type="sibTrans">
      <dgm:prSet/>
      <dgm:spPr/>
      <dgm:t>
        <a:bodyPr/>
        <a:lstStyle/>
        <a:p>
          <a:endParaRPr lang="it-IT"/>
        </a:p>
      </dgm:t>
    </dgm:pt>
    <dgm:pt modelId="{5CAA6B25-7B4A-401B-894D-C6C5D84D263B}">
      <dgm:prSet phldrT="[Testo]"/>
      <dgm:spPr/>
      <dgm:t>
        <a:bodyPr/>
        <a:lstStyle/>
        <a:p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…affinché il TPL diventi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più attrattivo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in termini di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qualità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flessibilità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ed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efficienza.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3DE3C02D-F829-43F4-B106-77517AC7180F}" cxnId="{C39F0068-FCE3-4050-BAED-1FB1F90E11BF}" type="parTrans">
      <dgm:prSet/>
      <dgm:spPr/>
      <dgm:t>
        <a:bodyPr/>
        <a:lstStyle/>
        <a:p>
          <a:endParaRPr lang="it-IT"/>
        </a:p>
      </dgm:t>
    </dgm:pt>
    <dgm:pt modelId="{74179FAB-03DC-4A44-A2F3-59BF20609FCA}" cxnId="{C39F0068-FCE3-4050-BAED-1FB1F90E11BF}" type="sibTrans">
      <dgm:prSet/>
      <dgm:spPr/>
      <dgm:t>
        <a:bodyPr/>
        <a:lstStyle/>
        <a:p>
          <a:endParaRPr lang="it-IT"/>
        </a:p>
      </dgm:t>
    </dgm:pt>
    <dgm:pt modelId="{8AFE0556-C0B5-4478-8AC2-DB5827A99084}" type="pres">
      <dgm:prSet presAssocID="{056A225F-C917-474F-A562-D6ED1B4F5A69}" presName="cycle" presStyleCnt="0">
        <dgm:presLayoutVars>
          <dgm:dir/>
          <dgm:resizeHandles val="exact"/>
        </dgm:presLayoutVars>
      </dgm:prSet>
      <dgm:spPr/>
    </dgm:pt>
    <dgm:pt modelId="{40312F38-E15B-472C-8A10-7396EE422A8E}" type="pres">
      <dgm:prSet presAssocID="{0D119992-3966-43FC-8B24-65FF8DAD03BD}" presName="dummy" presStyleCnt="0"/>
      <dgm:spPr/>
    </dgm:pt>
    <dgm:pt modelId="{7901CC1E-5A95-48DE-A44B-ED07CD69AE53}" type="pres">
      <dgm:prSet presAssocID="{0D119992-3966-43FC-8B24-65FF8DAD03BD}" presName="node" presStyleLbl="revTx" presStyleIdx="0" presStyleCnt="4">
        <dgm:presLayoutVars>
          <dgm:bulletEnabled val="1"/>
        </dgm:presLayoutVars>
      </dgm:prSet>
      <dgm:spPr/>
    </dgm:pt>
    <dgm:pt modelId="{95B1387B-837A-401C-B763-F7929BE8402E}" type="pres">
      <dgm:prSet presAssocID="{5EE84EAF-2446-4027-9110-E6331AF2E705}" presName="sibTrans" presStyleLbl="node1" presStyleIdx="0" presStyleCnt="4"/>
      <dgm:spPr/>
    </dgm:pt>
    <dgm:pt modelId="{3FBF3DFC-0025-4FF4-8158-5DBEA8275910}" type="pres">
      <dgm:prSet presAssocID="{FF0C3019-A55D-4285-8441-F009864F0C1D}" presName="dummy" presStyleCnt="0"/>
      <dgm:spPr/>
    </dgm:pt>
    <dgm:pt modelId="{65E17CC7-FB88-48E5-B5CE-599B24156496}" type="pres">
      <dgm:prSet presAssocID="{FF0C3019-A55D-4285-8441-F009864F0C1D}" presName="node" presStyleLbl="revTx" presStyleIdx="1" presStyleCnt="4">
        <dgm:presLayoutVars>
          <dgm:bulletEnabled val="1"/>
        </dgm:presLayoutVars>
      </dgm:prSet>
      <dgm:spPr/>
    </dgm:pt>
    <dgm:pt modelId="{8AE6135C-20C3-4A1C-BDDB-B6019C801014}" type="pres">
      <dgm:prSet presAssocID="{4E9C3A8D-2B19-4588-BEFE-C82A6A50DEB3}" presName="sibTrans" presStyleLbl="node1" presStyleIdx="1" presStyleCnt="4"/>
      <dgm:spPr/>
    </dgm:pt>
    <dgm:pt modelId="{D275D4AB-E2F5-47D9-9349-BDA7EE050213}" type="pres">
      <dgm:prSet presAssocID="{3FD2453F-9D6A-4706-9B74-F8E35F09CEAF}" presName="dummy" presStyleCnt="0"/>
      <dgm:spPr/>
    </dgm:pt>
    <dgm:pt modelId="{8D7FDE66-9BDE-4E91-AB82-C9FA4F044649}" type="pres">
      <dgm:prSet presAssocID="{3FD2453F-9D6A-4706-9B74-F8E35F09CEAF}" presName="node" presStyleLbl="revTx" presStyleIdx="2" presStyleCnt="4">
        <dgm:presLayoutVars>
          <dgm:bulletEnabled val="1"/>
        </dgm:presLayoutVars>
      </dgm:prSet>
      <dgm:spPr/>
    </dgm:pt>
    <dgm:pt modelId="{68B2AAD6-236E-4AC6-92EC-C7A789EFCDFB}" type="pres">
      <dgm:prSet presAssocID="{59BB61D9-825C-4D80-9172-0706E5237D66}" presName="sibTrans" presStyleLbl="node1" presStyleIdx="2" presStyleCnt="4"/>
      <dgm:spPr/>
    </dgm:pt>
    <dgm:pt modelId="{B3B17A28-04B4-4AC3-8AC9-6C34F5123C43}" type="pres">
      <dgm:prSet presAssocID="{5CAA6B25-7B4A-401B-894D-C6C5D84D263B}" presName="dummy" presStyleCnt="0"/>
      <dgm:spPr/>
    </dgm:pt>
    <dgm:pt modelId="{BACA4B39-CFFB-4C47-9726-5773AF51B477}" type="pres">
      <dgm:prSet presAssocID="{5CAA6B25-7B4A-401B-894D-C6C5D84D263B}" presName="node" presStyleLbl="revTx" presStyleIdx="3" presStyleCnt="4">
        <dgm:presLayoutVars>
          <dgm:bulletEnabled val="1"/>
        </dgm:presLayoutVars>
      </dgm:prSet>
      <dgm:spPr/>
    </dgm:pt>
    <dgm:pt modelId="{8996327C-93B2-4BFD-9067-15CECF6BD7C6}" type="pres">
      <dgm:prSet presAssocID="{74179FAB-03DC-4A44-A2F3-59BF20609FCA}" presName="sibTrans" presStyleLbl="node1" presStyleIdx="3" presStyleCnt="4"/>
      <dgm:spPr/>
    </dgm:pt>
  </dgm:ptLst>
  <dgm:cxnLst>
    <dgm:cxn modelId="{1ACC4525-E2F9-43B9-84CB-D428628B8505}" srcId="{056A225F-C917-474F-A562-D6ED1B4F5A69}" destId="{3FD2453F-9D6A-4706-9B74-F8E35F09CEAF}" srcOrd="2" destOrd="0" parTransId="{3A56B0E8-C29B-41BD-B69A-9DE9BE9BD3F9}" sibTransId="{59BB61D9-825C-4D80-9172-0706E5237D66}"/>
    <dgm:cxn modelId="{354EF85B-6E08-4F58-88FA-E1225C589005}" srcId="{056A225F-C917-474F-A562-D6ED1B4F5A69}" destId="{FF0C3019-A55D-4285-8441-F009864F0C1D}" srcOrd="1" destOrd="0" parTransId="{E52C759C-6F9B-4E39-9F6A-BDF4F249F023}" sibTransId="{4E9C3A8D-2B19-4588-BEFE-C82A6A50DEB3}"/>
    <dgm:cxn modelId="{C39F0068-FCE3-4050-BAED-1FB1F90E11BF}" srcId="{056A225F-C917-474F-A562-D6ED1B4F5A69}" destId="{5CAA6B25-7B4A-401B-894D-C6C5D84D263B}" srcOrd="3" destOrd="0" parTransId="{3DE3C02D-F829-43F4-B106-77517AC7180F}" sibTransId="{74179FAB-03DC-4A44-A2F3-59BF20609FCA}"/>
    <dgm:cxn modelId="{4CB78C4F-DAE1-4480-A3CD-A43F9B03A69D}" type="presOf" srcId="{5CAA6B25-7B4A-401B-894D-C6C5D84D263B}" destId="{BACA4B39-CFFB-4C47-9726-5773AF51B477}" srcOrd="0" destOrd="0" presId="urn:microsoft.com/office/officeart/2005/8/layout/cycle1"/>
    <dgm:cxn modelId="{79CFE252-1B23-4BD3-8840-6464D54052F9}" srcId="{056A225F-C917-474F-A562-D6ED1B4F5A69}" destId="{0D119992-3966-43FC-8B24-65FF8DAD03BD}" srcOrd="0" destOrd="0" parTransId="{92E2CDE8-D9BD-4DE8-8AE7-939F8B16758A}" sibTransId="{5EE84EAF-2446-4027-9110-E6331AF2E705}"/>
    <dgm:cxn modelId="{51830C73-4EAD-4FF9-9B9C-C3A7894D2E71}" type="presOf" srcId="{0D119992-3966-43FC-8B24-65FF8DAD03BD}" destId="{7901CC1E-5A95-48DE-A44B-ED07CD69AE53}" srcOrd="0" destOrd="0" presId="urn:microsoft.com/office/officeart/2005/8/layout/cycle1"/>
    <dgm:cxn modelId="{3C41657A-9545-46E9-BAC1-83A557304EAC}" type="presOf" srcId="{056A225F-C917-474F-A562-D6ED1B4F5A69}" destId="{8AFE0556-C0B5-4478-8AC2-DB5827A99084}" srcOrd="0" destOrd="0" presId="urn:microsoft.com/office/officeart/2005/8/layout/cycle1"/>
    <dgm:cxn modelId="{690D077F-AAAB-42A7-AA6F-6306797D8634}" type="presOf" srcId="{74179FAB-03DC-4A44-A2F3-59BF20609FCA}" destId="{8996327C-93B2-4BFD-9067-15CECF6BD7C6}" srcOrd="0" destOrd="0" presId="urn:microsoft.com/office/officeart/2005/8/layout/cycle1"/>
    <dgm:cxn modelId="{6A360080-5309-46B4-901B-67F207A06E2C}" type="presOf" srcId="{4E9C3A8D-2B19-4588-BEFE-C82A6A50DEB3}" destId="{8AE6135C-20C3-4A1C-BDDB-B6019C801014}" srcOrd="0" destOrd="0" presId="urn:microsoft.com/office/officeart/2005/8/layout/cycle1"/>
    <dgm:cxn modelId="{45A9DFBA-AEEB-472E-A5E2-1C807ED0082D}" type="presOf" srcId="{FF0C3019-A55D-4285-8441-F009864F0C1D}" destId="{65E17CC7-FB88-48E5-B5CE-599B24156496}" srcOrd="0" destOrd="0" presId="urn:microsoft.com/office/officeart/2005/8/layout/cycle1"/>
    <dgm:cxn modelId="{2F16B8C7-076F-483E-AE74-ED9391492404}" type="presOf" srcId="{5EE84EAF-2446-4027-9110-E6331AF2E705}" destId="{95B1387B-837A-401C-B763-F7929BE8402E}" srcOrd="0" destOrd="0" presId="urn:microsoft.com/office/officeart/2005/8/layout/cycle1"/>
    <dgm:cxn modelId="{DFCFF1CD-1B0F-4CFF-AC6B-DAA367AFE13B}" type="presOf" srcId="{3FD2453F-9D6A-4706-9B74-F8E35F09CEAF}" destId="{8D7FDE66-9BDE-4E91-AB82-C9FA4F044649}" srcOrd="0" destOrd="0" presId="urn:microsoft.com/office/officeart/2005/8/layout/cycle1"/>
    <dgm:cxn modelId="{E3EE2AE1-FCB8-49B3-91BD-0BB19F5C3473}" type="presOf" srcId="{59BB61D9-825C-4D80-9172-0706E5237D66}" destId="{68B2AAD6-236E-4AC6-92EC-C7A789EFCDFB}" srcOrd="0" destOrd="0" presId="urn:microsoft.com/office/officeart/2005/8/layout/cycle1"/>
    <dgm:cxn modelId="{80A16A43-E88D-46B4-B67E-659F79D37706}" type="presParOf" srcId="{8AFE0556-C0B5-4478-8AC2-DB5827A99084}" destId="{40312F38-E15B-472C-8A10-7396EE422A8E}" srcOrd="0" destOrd="0" presId="urn:microsoft.com/office/officeart/2005/8/layout/cycle1"/>
    <dgm:cxn modelId="{936DCAF3-6C14-426B-863D-9E537CE5CFE6}" type="presParOf" srcId="{8AFE0556-C0B5-4478-8AC2-DB5827A99084}" destId="{7901CC1E-5A95-48DE-A44B-ED07CD69AE53}" srcOrd="1" destOrd="0" presId="urn:microsoft.com/office/officeart/2005/8/layout/cycle1"/>
    <dgm:cxn modelId="{2FE71BD0-3FE1-48D1-923D-3DF45578A21B}" type="presParOf" srcId="{8AFE0556-C0B5-4478-8AC2-DB5827A99084}" destId="{95B1387B-837A-401C-B763-F7929BE8402E}" srcOrd="2" destOrd="0" presId="urn:microsoft.com/office/officeart/2005/8/layout/cycle1"/>
    <dgm:cxn modelId="{12BEFABD-8B60-4EF1-AB4B-4BF7E88D161B}" type="presParOf" srcId="{8AFE0556-C0B5-4478-8AC2-DB5827A99084}" destId="{3FBF3DFC-0025-4FF4-8158-5DBEA8275910}" srcOrd="3" destOrd="0" presId="urn:microsoft.com/office/officeart/2005/8/layout/cycle1"/>
    <dgm:cxn modelId="{C2830068-D689-42A2-80D2-208C948D17BD}" type="presParOf" srcId="{8AFE0556-C0B5-4478-8AC2-DB5827A99084}" destId="{65E17CC7-FB88-48E5-B5CE-599B24156496}" srcOrd="4" destOrd="0" presId="urn:microsoft.com/office/officeart/2005/8/layout/cycle1"/>
    <dgm:cxn modelId="{3514323E-53C7-4799-B8CC-C039E1CB34B9}" type="presParOf" srcId="{8AFE0556-C0B5-4478-8AC2-DB5827A99084}" destId="{8AE6135C-20C3-4A1C-BDDB-B6019C801014}" srcOrd="5" destOrd="0" presId="urn:microsoft.com/office/officeart/2005/8/layout/cycle1"/>
    <dgm:cxn modelId="{7F5D965A-BA53-4CFA-BBDD-302D0AB50D87}" type="presParOf" srcId="{8AFE0556-C0B5-4478-8AC2-DB5827A99084}" destId="{D275D4AB-E2F5-47D9-9349-BDA7EE050213}" srcOrd="6" destOrd="0" presId="urn:microsoft.com/office/officeart/2005/8/layout/cycle1"/>
    <dgm:cxn modelId="{A97F58B0-E491-4937-A166-ACA043D71F4F}" type="presParOf" srcId="{8AFE0556-C0B5-4478-8AC2-DB5827A99084}" destId="{8D7FDE66-9BDE-4E91-AB82-C9FA4F044649}" srcOrd="7" destOrd="0" presId="urn:microsoft.com/office/officeart/2005/8/layout/cycle1"/>
    <dgm:cxn modelId="{AB41A66C-B013-494B-896F-ED595A6EA72B}" type="presParOf" srcId="{8AFE0556-C0B5-4478-8AC2-DB5827A99084}" destId="{68B2AAD6-236E-4AC6-92EC-C7A789EFCDFB}" srcOrd="8" destOrd="0" presId="urn:microsoft.com/office/officeart/2005/8/layout/cycle1"/>
    <dgm:cxn modelId="{F6AD37B5-3B61-4855-834D-354589F0AFC9}" type="presParOf" srcId="{8AFE0556-C0B5-4478-8AC2-DB5827A99084}" destId="{B3B17A28-04B4-4AC3-8AC9-6C34F5123C43}" srcOrd="9" destOrd="0" presId="urn:microsoft.com/office/officeart/2005/8/layout/cycle1"/>
    <dgm:cxn modelId="{CB462047-5F45-4C58-9B5F-5E14F349C35B}" type="presParOf" srcId="{8AFE0556-C0B5-4478-8AC2-DB5827A99084}" destId="{BACA4B39-CFFB-4C47-9726-5773AF51B477}" srcOrd="10" destOrd="0" presId="urn:microsoft.com/office/officeart/2005/8/layout/cycle1"/>
    <dgm:cxn modelId="{FF6F1BBC-F228-4323-AE28-BACB731413F1}" type="presParOf" srcId="{8AFE0556-C0B5-4478-8AC2-DB5827A99084}" destId="{8996327C-93B2-4BFD-9067-15CECF6BD7C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4B8650-9229-4575-87C7-EC29D478A5FE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0C566783-53D3-4459-BC53-8FBE88025817}">
      <dgm:prSet phldrT="[Testo]" custT="1"/>
      <dgm:spPr/>
      <dgm:t>
        <a:bodyPr/>
        <a:lstStyle/>
        <a:p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declino</a:t>
          </a:r>
        </a:p>
      </dgm:t>
    </dgm:pt>
    <dgm:pt modelId="{460F96FF-1F8C-467B-AB14-12422A9FAAB2}" cxnId="{CBFB6998-81F8-46E5-8758-461787BC6F28}" type="parTrans">
      <dgm:prSet/>
      <dgm:spPr/>
      <dgm:t>
        <a:bodyPr/>
        <a:lstStyle/>
        <a:p>
          <a:endParaRPr lang="it-IT"/>
        </a:p>
      </dgm:t>
    </dgm:pt>
    <dgm:pt modelId="{691A6344-055A-4EE7-A816-6203ABEB9CDE}" cxnId="{CBFB6998-81F8-46E5-8758-461787BC6F28}" type="sibTrans">
      <dgm:prSet/>
      <dgm:spPr/>
      <dgm:t>
        <a:bodyPr/>
        <a:lstStyle/>
        <a:p>
          <a:endParaRPr lang="it-IT"/>
        </a:p>
      </dgm:t>
    </dgm:pt>
    <dgm:pt modelId="{64CA996F-191B-4092-96EC-58D0BF859ACD}">
      <dgm:prSet phldrT="[Testo]" custT="1"/>
      <dgm:spPr/>
      <dgm:t>
        <a:bodyPr/>
        <a:lstStyle/>
        <a:p>
          <a:r>
            <a:rPr lang="it-IT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crisi</a:t>
          </a:r>
        </a:p>
      </dgm:t>
    </dgm:pt>
    <dgm:pt modelId="{A0E59C5E-5C48-4ED2-9EFB-A2F9FC9B8E78}" cxnId="{2E2DEED1-4BCA-4CD4-943E-8E9894401D2A}" type="parTrans">
      <dgm:prSet/>
      <dgm:spPr/>
      <dgm:t>
        <a:bodyPr/>
        <a:lstStyle/>
        <a:p>
          <a:endParaRPr lang="it-IT"/>
        </a:p>
      </dgm:t>
    </dgm:pt>
    <dgm:pt modelId="{5E5447B8-0FDE-4A1F-928D-86E93A219863}" cxnId="{2E2DEED1-4BCA-4CD4-943E-8E9894401D2A}" type="sibTrans">
      <dgm:prSet/>
      <dgm:spPr/>
      <dgm:t>
        <a:bodyPr/>
        <a:lstStyle/>
        <a:p>
          <a:endParaRPr lang="it-IT"/>
        </a:p>
      </dgm:t>
    </dgm:pt>
    <dgm:pt modelId="{BC7FDAC1-4560-494C-BC8F-254DA62EEE34}" type="pres">
      <dgm:prSet presAssocID="{1C4B8650-9229-4575-87C7-EC29D478A5FE}" presName="CompostProcess" presStyleCnt="0">
        <dgm:presLayoutVars>
          <dgm:dir/>
          <dgm:resizeHandles val="exact"/>
        </dgm:presLayoutVars>
      </dgm:prSet>
      <dgm:spPr/>
    </dgm:pt>
    <dgm:pt modelId="{01ECAEF3-C149-4250-9B15-CE230054150D}" type="pres">
      <dgm:prSet presAssocID="{1C4B8650-9229-4575-87C7-EC29D478A5FE}" presName="arrow" presStyleLbl="bgShp" presStyleIdx="0" presStyleCnt="1" custLinFactNeighborX="-195" custLinFactNeighborY="2382"/>
      <dgm:spPr/>
    </dgm:pt>
    <dgm:pt modelId="{5C899363-1F68-4F08-BA22-575529F9B9C9}" type="pres">
      <dgm:prSet presAssocID="{1C4B8650-9229-4575-87C7-EC29D478A5FE}" presName="linearProcess" presStyleCnt="0"/>
      <dgm:spPr/>
    </dgm:pt>
    <dgm:pt modelId="{578126B6-DC7C-4401-BE7E-C6F1727E0B73}" type="pres">
      <dgm:prSet presAssocID="{0C566783-53D3-4459-BC53-8FBE88025817}" presName="textNode" presStyleLbl="node1" presStyleIdx="0" presStyleCnt="2" custLinFactX="-6997" custLinFactNeighborX="-100000" custLinFactNeighborY="-4803">
        <dgm:presLayoutVars>
          <dgm:bulletEnabled val="1"/>
        </dgm:presLayoutVars>
      </dgm:prSet>
      <dgm:spPr/>
    </dgm:pt>
    <dgm:pt modelId="{7BFAAA6B-0035-40E7-8CC8-163CD6A2E989}" type="pres">
      <dgm:prSet presAssocID="{691A6344-055A-4EE7-A816-6203ABEB9CDE}" presName="sibTrans" presStyleCnt="0"/>
      <dgm:spPr/>
    </dgm:pt>
    <dgm:pt modelId="{01779021-32F6-4960-A09D-49E5176B8ED2}" type="pres">
      <dgm:prSet presAssocID="{64CA996F-191B-4092-96EC-58D0BF859ACD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96290F21-DAD9-4048-9D46-95C69745A7F4}" type="presOf" srcId="{1C4B8650-9229-4575-87C7-EC29D478A5FE}" destId="{BC7FDAC1-4560-494C-BC8F-254DA62EEE34}" srcOrd="0" destOrd="0" presId="urn:microsoft.com/office/officeart/2005/8/layout/hProcess9"/>
    <dgm:cxn modelId="{CBFB6998-81F8-46E5-8758-461787BC6F28}" srcId="{1C4B8650-9229-4575-87C7-EC29D478A5FE}" destId="{0C566783-53D3-4459-BC53-8FBE88025817}" srcOrd="0" destOrd="0" parTransId="{460F96FF-1F8C-467B-AB14-12422A9FAAB2}" sibTransId="{691A6344-055A-4EE7-A816-6203ABEB9CDE}"/>
    <dgm:cxn modelId="{30A5189D-02C1-4C2D-B91D-EB19EF4CCF6A}" type="presOf" srcId="{0C566783-53D3-4459-BC53-8FBE88025817}" destId="{578126B6-DC7C-4401-BE7E-C6F1727E0B73}" srcOrd="0" destOrd="0" presId="urn:microsoft.com/office/officeart/2005/8/layout/hProcess9"/>
    <dgm:cxn modelId="{F234BEB2-E613-4B0A-ADA9-CDDC8E292EAB}" type="presOf" srcId="{64CA996F-191B-4092-96EC-58D0BF859ACD}" destId="{01779021-32F6-4960-A09D-49E5176B8ED2}" srcOrd="0" destOrd="0" presId="urn:microsoft.com/office/officeart/2005/8/layout/hProcess9"/>
    <dgm:cxn modelId="{2E2DEED1-4BCA-4CD4-943E-8E9894401D2A}" srcId="{1C4B8650-9229-4575-87C7-EC29D478A5FE}" destId="{64CA996F-191B-4092-96EC-58D0BF859ACD}" srcOrd="1" destOrd="0" parTransId="{A0E59C5E-5C48-4ED2-9EFB-A2F9FC9B8E78}" sibTransId="{5E5447B8-0FDE-4A1F-928D-86E93A219863}"/>
    <dgm:cxn modelId="{C902E23C-FED6-491D-A69F-B5B7A990C4C8}" type="presParOf" srcId="{BC7FDAC1-4560-494C-BC8F-254DA62EEE34}" destId="{01ECAEF3-C149-4250-9B15-CE230054150D}" srcOrd="0" destOrd="0" presId="urn:microsoft.com/office/officeart/2005/8/layout/hProcess9"/>
    <dgm:cxn modelId="{C7CC99D0-E0E5-421C-BB41-F7E403ED1098}" type="presParOf" srcId="{BC7FDAC1-4560-494C-BC8F-254DA62EEE34}" destId="{5C899363-1F68-4F08-BA22-575529F9B9C9}" srcOrd="1" destOrd="0" presId="urn:microsoft.com/office/officeart/2005/8/layout/hProcess9"/>
    <dgm:cxn modelId="{79FAB338-BC40-45FA-A87D-8CA09303335A}" type="presParOf" srcId="{5C899363-1F68-4F08-BA22-575529F9B9C9}" destId="{578126B6-DC7C-4401-BE7E-C6F1727E0B73}" srcOrd="0" destOrd="0" presId="urn:microsoft.com/office/officeart/2005/8/layout/hProcess9"/>
    <dgm:cxn modelId="{0687AE0C-9C3E-4542-A7A5-B7EC1C8D3971}" type="presParOf" srcId="{5C899363-1F68-4F08-BA22-575529F9B9C9}" destId="{7BFAAA6B-0035-40E7-8CC8-163CD6A2E989}" srcOrd="1" destOrd="0" presId="urn:microsoft.com/office/officeart/2005/8/layout/hProcess9"/>
    <dgm:cxn modelId="{58F02D23-6C85-4313-ADEA-7C5AC02C64BF}" type="presParOf" srcId="{5C899363-1F68-4F08-BA22-575529F9B9C9}" destId="{01779021-32F6-4960-A09D-49E5176B8ED2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6A225F-C917-474F-A562-D6ED1B4F5A69}" type="doc">
      <dgm:prSet loTypeId="urn:microsoft.com/office/officeart/2005/8/layout/cycle1" loCatId="cycle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it-IT"/>
        </a:p>
      </dgm:t>
    </dgm:pt>
    <dgm:pt modelId="{0D119992-3966-43FC-8B24-65FF8DAD03BD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tagli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al TPL hanno rivestito il carattere di «</a:t>
          </a:r>
          <a:r>
            <a:rPr lang="it-IT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trigger event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 per gli operatori…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92E2CDE8-D9BD-4DE8-8AE7-939F8B16758A}" cxnId="{79CFE252-1B23-4BD3-8840-6464D54052F9}" type="parTrans">
      <dgm:prSet/>
      <dgm:spPr/>
      <dgm:t>
        <a:bodyPr/>
        <a:lstStyle/>
        <a:p>
          <a:endParaRPr lang="it-IT"/>
        </a:p>
      </dgm:t>
    </dgm:pt>
    <dgm:pt modelId="{5EE84EAF-2446-4027-9110-E6331AF2E705}" cxnId="{79CFE252-1B23-4BD3-8840-6464D54052F9}" type="sibTrans">
      <dgm:prSet/>
      <dgm:spPr/>
      <dgm:t>
        <a:bodyPr/>
        <a:lstStyle/>
        <a:p>
          <a:endParaRPr lang="it-IT"/>
        </a:p>
      </dgm:t>
    </dgm:pt>
    <dgm:pt modelId="{FF0C3019-A55D-4285-8441-F009864F0C1D}">
      <dgm:prSet phldrT="[Testo]"/>
      <dgm:spPr/>
      <dgm:t>
        <a:bodyPr/>
        <a:lstStyle/>
        <a:p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…il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recupero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della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performance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campione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è ascrivibile al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taglio dei servizi </a:t>
          </a:r>
        </a:p>
        <a:p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(con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pregiudizio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flussi a domanda debole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del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pendolarismo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E52C759C-6F9B-4E39-9F6A-BDF4F249F023}" cxnId="{354EF85B-6E08-4F58-88FA-E1225C589005}" type="parTrans">
      <dgm:prSet/>
      <dgm:spPr/>
      <dgm:t>
        <a:bodyPr/>
        <a:lstStyle/>
        <a:p>
          <a:endParaRPr lang="it-IT"/>
        </a:p>
      </dgm:t>
    </dgm:pt>
    <dgm:pt modelId="{4E9C3A8D-2B19-4588-BEFE-C82A6A50DEB3}" cxnId="{354EF85B-6E08-4F58-88FA-E1225C589005}" type="sibTrans">
      <dgm:prSet/>
      <dgm:spPr/>
      <dgm:t>
        <a:bodyPr/>
        <a:lstStyle/>
        <a:p>
          <a:endParaRPr lang="it-IT"/>
        </a:p>
      </dgm:t>
    </dgm:pt>
    <dgm:pt modelId="{3FD2453F-9D6A-4706-9B74-F8E35F09CEAF}">
      <dgm:prSet phldrT="[Testo]" custT="1"/>
      <dgm:spPr/>
      <dgm:t>
        <a:bodyPr/>
        <a:lstStyle/>
        <a:p>
          <a:r>
            <a:rPr lang="it-IT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…ulteriori strategie </a:t>
          </a:r>
          <a:r>
            <a: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21,4%</a:t>
          </a:r>
          <a:r>
            <a: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campione) sono riconducibili alle </a:t>
          </a:r>
          <a:r>
            <a:rPr lang="it-IT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operazioni societarie straordinarie </a:t>
          </a:r>
          <a:r>
            <a:rPr lang="it-IT" sz="1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evidenziando strategie di </a:t>
          </a:r>
          <a:r>
            <a:rPr lang="it-IT" sz="16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turnaround</a:t>
          </a:r>
          <a:endParaRPr lang="it-IT" sz="1600" dirty="0">
            <a:solidFill>
              <a:schemeClr val="accent1">
                <a:lumMod val="50000"/>
              </a:schemeClr>
            </a:solidFill>
          </a:endParaRPr>
        </a:p>
      </dgm:t>
    </dgm:pt>
    <dgm:pt modelId="{3A56B0E8-C29B-41BD-B69A-9DE9BE9BD3F9}" cxnId="{1ACC4525-E2F9-43B9-84CB-D428628B8505}" type="parTrans">
      <dgm:prSet/>
      <dgm:spPr/>
      <dgm:t>
        <a:bodyPr/>
        <a:lstStyle/>
        <a:p>
          <a:endParaRPr lang="it-IT"/>
        </a:p>
      </dgm:t>
    </dgm:pt>
    <dgm:pt modelId="{59BB61D9-825C-4D80-9172-0706E5237D66}" cxnId="{1ACC4525-E2F9-43B9-84CB-D428628B8505}" type="sibTrans">
      <dgm:prSet/>
      <dgm:spPr/>
      <dgm:t>
        <a:bodyPr/>
        <a:lstStyle/>
        <a:p>
          <a:endParaRPr lang="it-IT"/>
        </a:p>
      </dgm:t>
    </dgm:pt>
    <dgm:pt modelId="{5CAA6B25-7B4A-401B-894D-C6C5D84D263B}">
      <dgm:prSet phldrT="[Testo]"/>
      <dgm:spPr/>
      <dgm:t>
        <a:bodyPr/>
        <a:lstStyle/>
        <a:p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…i risultati emersi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potrebbero costituire un prezioso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parametro di riferimento per 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l’efficientamento e l’ottimizzazione dei servizi e delle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politiche finanziarie da adottare.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gm:t>
    </dgm:pt>
    <dgm:pt modelId="{3DE3C02D-F829-43F4-B106-77517AC7180F}" cxnId="{C39F0068-FCE3-4050-BAED-1FB1F90E11BF}" type="parTrans">
      <dgm:prSet/>
      <dgm:spPr/>
      <dgm:t>
        <a:bodyPr/>
        <a:lstStyle/>
        <a:p>
          <a:endParaRPr lang="it-IT"/>
        </a:p>
      </dgm:t>
    </dgm:pt>
    <dgm:pt modelId="{74179FAB-03DC-4A44-A2F3-59BF20609FCA}" cxnId="{C39F0068-FCE3-4050-BAED-1FB1F90E11BF}" type="sibTrans">
      <dgm:prSet/>
      <dgm:spPr/>
      <dgm:t>
        <a:bodyPr/>
        <a:lstStyle/>
        <a:p>
          <a:endParaRPr lang="it-IT"/>
        </a:p>
      </dgm:t>
    </dgm:pt>
    <dgm:pt modelId="{8AFE0556-C0B5-4478-8AC2-DB5827A99084}" type="pres">
      <dgm:prSet presAssocID="{056A225F-C917-474F-A562-D6ED1B4F5A69}" presName="cycle" presStyleCnt="0">
        <dgm:presLayoutVars>
          <dgm:dir/>
          <dgm:resizeHandles val="exact"/>
        </dgm:presLayoutVars>
      </dgm:prSet>
      <dgm:spPr/>
    </dgm:pt>
    <dgm:pt modelId="{40312F38-E15B-472C-8A10-7396EE422A8E}" type="pres">
      <dgm:prSet presAssocID="{0D119992-3966-43FC-8B24-65FF8DAD03BD}" presName="dummy" presStyleCnt="0"/>
      <dgm:spPr/>
    </dgm:pt>
    <dgm:pt modelId="{7901CC1E-5A95-48DE-A44B-ED07CD69AE53}" type="pres">
      <dgm:prSet presAssocID="{0D119992-3966-43FC-8B24-65FF8DAD03BD}" presName="node" presStyleLbl="revTx" presStyleIdx="0" presStyleCnt="4">
        <dgm:presLayoutVars>
          <dgm:bulletEnabled val="1"/>
        </dgm:presLayoutVars>
      </dgm:prSet>
      <dgm:spPr/>
    </dgm:pt>
    <dgm:pt modelId="{95B1387B-837A-401C-B763-F7929BE8402E}" type="pres">
      <dgm:prSet presAssocID="{5EE84EAF-2446-4027-9110-E6331AF2E705}" presName="sibTrans" presStyleLbl="node1" presStyleIdx="0" presStyleCnt="4"/>
      <dgm:spPr/>
    </dgm:pt>
    <dgm:pt modelId="{3FBF3DFC-0025-4FF4-8158-5DBEA8275910}" type="pres">
      <dgm:prSet presAssocID="{FF0C3019-A55D-4285-8441-F009864F0C1D}" presName="dummy" presStyleCnt="0"/>
      <dgm:spPr/>
    </dgm:pt>
    <dgm:pt modelId="{65E17CC7-FB88-48E5-B5CE-599B24156496}" type="pres">
      <dgm:prSet presAssocID="{FF0C3019-A55D-4285-8441-F009864F0C1D}" presName="node" presStyleLbl="revTx" presStyleIdx="1" presStyleCnt="4">
        <dgm:presLayoutVars>
          <dgm:bulletEnabled val="1"/>
        </dgm:presLayoutVars>
      </dgm:prSet>
      <dgm:spPr/>
    </dgm:pt>
    <dgm:pt modelId="{8AE6135C-20C3-4A1C-BDDB-B6019C801014}" type="pres">
      <dgm:prSet presAssocID="{4E9C3A8D-2B19-4588-BEFE-C82A6A50DEB3}" presName="sibTrans" presStyleLbl="node1" presStyleIdx="1" presStyleCnt="4"/>
      <dgm:spPr/>
    </dgm:pt>
    <dgm:pt modelId="{D275D4AB-E2F5-47D9-9349-BDA7EE050213}" type="pres">
      <dgm:prSet presAssocID="{3FD2453F-9D6A-4706-9B74-F8E35F09CEAF}" presName="dummy" presStyleCnt="0"/>
      <dgm:spPr/>
    </dgm:pt>
    <dgm:pt modelId="{8D7FDE66-9BDE-4E91-AB82-C9FA4F044649}" type="pres">
      <dgm:prSet presAssocID="{3FD2453F-9D6A-4706-9B74-F8E35F09CEAF}" presName="node" presStyleLbl="revTx" presStyleIdx="2" presStyleCnt="4">
        <dgm:presLayoutVars>
          <dgm:bulletEnabled val="1"/>
        </dgm:presLayoutVars>
      </dgm:prSet>
      <dgm:spPr/>
    </dgm:pt>
    <dgm:pt modelId="{68B2AAD6-236E-4AC6-92EC-C7A789EFCDFB}" type="pres">
      <dgm:prSet presAssocID="{59BB61D9-825C-4D80-9172-0706E5237D66}" presName="sibTrans" presStyleLbl="node1" presStyleIdx="2" presStyleCnt="4"/>
      <dgm:spPr/>
    </dgm:pt>
    <dgm:pt modelId="{B3B17A28-04B4-4AC3-8AC9-6C34F5123C43}" type="pres">
      <dgm:prSet presAssocID="{5CAA6B25-7B4A-401B-894D-C6C5D84D263B}" presName="dummy" presStyleCnt="0"/>
      <dgm:spPr/>
    </dgm:pt>
    <dgm:pt modelId="{BACA4B39-CFFB-4C47-9726-5773AF51B477}" type="pres">
      <dgm:prSet presAssocID="{5CAA6B25-7B4A-401B-894D-C6C5D84D263B}" presName="node" presStyleLbl="revTx" presStyleIdx="3" presStyleCnt="4">
        <dgm:presLayoutVars>
          <dgm:bulletEnabled val="1"/>
        </dgm:presLayoutVars>
      </dgm:prSet>
      <dgm:spPr/>
    </dgm:pt>
    <dgm:pt modelId="{8996327C-93B2-4BFD-9067-15CECF6BD7C6}" type="pres">
      <dgm:prSet presAssocID="{74179FAB-03DC-4A44-A2F3-59BF20609FCA}" presName="sibTrans" presStyleLbl="node1" presStyleIdx="3" presStyleCnt="4"/>
      <dgm:spPr/>
    </dgm:pt>
  </dgm:ptLst>
  <dgm:cxnLst>
    <dgm:cxn modelId="{1ACC4525-E2F9-43B9-84CB-D428628B8505}" srcId="{056A225F-C917-474F-A562-D6ED1B4F5A69}" destId="{3FD2453F-9D6A-4706-9B74-F8E35F09CEAF}" srcOrd="2" destOrd="0" parTransId="{3A56B0E8-C29B-41BD-B69A-9DE9BE9BD3F9}" sibTransId="{59BB61D9-825C-4D80-9172-0706E5237D66}"/>
    <dgm:cxn modelId="{354EF85B-6E08-4F58-88FA-E1225C589005}" srcId="{056A225F-C917-474F-A562-D6ED1B4F5A69}" destId="{FF0C3019-A55D-4285-8441-F009864F0C1D}" srcOrd="1" destOrd="0" parTransId="{E52C759C-6F9B-4E39-9F6A-BDF4F249F023}" sibTransId="{4E9C3A8D-2B19-4588-BEFE-C82A6A50DEB3}"/>
    <dgm:cxn modelId="{C39F0068-FCE3-4050-BAED-1FB1F90E11BF}" srcId="{056A225F-C917-474F-A562-D6ED1B4F5A69}" destId="{5CAA6B25-7B4A-401B-894D-C6C5D84D263B}" srcOrd="3" destOrd="0" parTransId="{3DE3C02D-F829-43F4-B106-77517AC7180F}" sibTransId="{74179FAB-03DC-4A44-A2F3-59BF20609FCA}"/>
    <dgm:cxn modelId="{4CB78C4F-DAE1-4480-A3CD-A43F9B03A69D}" type="presOf" srcId="{5CAA6B25-7B4A-401B-894D-C6C5D84D263B}" destId="{BACA4B39-CFFB-4C47-9726-5773AF51B477}" srcOrd="0" destOrd="0" presId="urn:microsoft.com/office/officeart/2005/8/layout/cycle1"/>
    <dgm:cxn modelId="{79CFE252-1B23-4BD3-8840-6464D54052F9}" srcId="{056A225F-C917-474F-A562-D6ED1B4F5A69}" destId="{0D119992-3966-43FC-8B24-65FF8DAD03BD}" srcOrd="0" destOrd="0" parTransId="{92E2CDE8-D9BD-4DE8-8AE7-939F8B16758A}" sibTransId="{5EE84EAF-2446-4027-9110-E6331AF2E705}"/>
    <dgm:cxn modelId="{51830C73-4EAD-4FF9-9B9C-C3A7894D2E71}" type="presOf" srcId="{0D119992-3966-43FC-8B24-65FF8DAD03BD}" destId="{7901CC1E-5A95-48DE-A44B-ED07CD69AE53}" srcOrd="0" destOrd="0" presId="urn:microsoft.com/office/officeart/2005/8/layout/cycle1"/>
    <dgm:cxn modelId="{3C41657A-9545-46E9-BAC1-83A557304EAC}" type="presOf" srcId="{056A225F-C917-474F-A562-D6ED1B4F5A69}" destId="{8AFE0556-C0B5-4478-8AC2-DB5827A99084}" srcOrd="0" destOrd="0" presId="urn:microsoft.com/office/officeart/2005/8/layout/cycle1"/>
    <dgm:cxn modelId="{690D077F-AAAB-42A7-AA6F-6306797D8634}" type="presOf" srcId="{74179FAB-03DC-4A44-A2F3-59BF20609FCA}" destId="{8996327C-93B2-4BFD-9067-15CECF6BD7C6}" srcOrd="0" destOrd="0" presId="urn:microsoft.com/office/officeart/2005/8/layout/cycle1"/>
    <dgm:cxn modelId="{6A360080-5309-46B4-901B-67F207A06E2C}" type="presOf" srcId="{4E9C3A8D-2B19-4588-BEFE-C82A6A50DEB3}" destId="{8AE6135C-20C3-4A1C-BDDB-B6019C801014}" srcOrd="0" destOrd="0" presId="urn:microsoft.com/office/officeart/2005/8/layout/cycle1"/>
    <dgm:cxn modelId="{45A9DFBA-AEEB-472E-A5E2-1C807ED0082D}" type="presOf" srcId="{FF0C3019-A55D-4285-8441-F009864F0C1D}" destId="{65E17CC7-FB88-48E5-B5CE-599B24156496}" srcOrd="0" destOrd="0" presId="urn:microsoft.com/office/officeart/2005/8/layout/cycle1"/>
    <dgm:cxn modelId="{2F16B8C7-076F-483E-AE74-ED9391492404}" type="presOf" srcId="{5EE84EAF-2446-4027-9110-E6331AF2E705}" destId="{95B1387B-837A-401C-B763-F7929BE8402E}" srcOrd="0" destOrd="0" presId="urn:microsoft.com/office/officeart/2005/8/layout/cycle1"/>
    <dgm:cxn modelId="{DFCFF1CD-1B0F-4CFF-AC6B-DAA367AFE13B}" type="presOf" srcId="{3FD2453F-9D6A-4706-9B74-F8E35F09CEAF}" destId="{8D7FDE66-9BDE-4E91-AB82-C9FA4F044649}" srcOrd="0" destOrd="0" presId="urn:microsoft.com/office/officeart/2005/8/layout/cycle1"/>
    <dgm:cxn modelId="{E3EE2AE1-FCB8-49B3-91BD-0BB19F5C3473}" type="presOf" srcId="{59BB61D9-825C-4D80-9172-0706E5237D66}" destId="{68B2AAD6-236E-4AC6-92EC-C7A789EFCDFB}" srcOrd="0" destOrd="0" presId="urn:microsoft.com/office/officeart/2005/8/layout/cycle1"/>
    <dgm:cxn modelId="{80A16A43-E88D-46B4-B67E-659F79D37706}" type="presParOf" srcId="{8AFE0556-C0B5-4478-8AC2-DB5827A99084}" destId="{40312F38-E15B-472C-8A10-7396EE422A8E}" srcOrd="0" destOrd="0" presId="urn:microsoft.com/office/officeart/2005/8/layout/cycle1"/>
    <dgm:cxn modelId="{936DCAF3-6C14-426B-863D-9E537CE5CFE6}" type="presParOf" srcId="{8AFE0556-C0B5-4478-8AC2-DB5827A99084}" destId="{7901CC1E-5A95-48DE-A44B-ED07CD69AE53}" srcOrd="1" destOrd="0" presId="urn:microsoft.com/office/officeart/2005/8/layout/cycle1"/>
    <dgm:cxn modelId="{2FE71BD0-3FE1-48D1-923D-3DF45578A21B}" type="presParOf" srcId="{8AFE0556-C0B5-4478-8AC2-DB5827A99084}" destId="{95B1387B-837A-401C-B763-F7929BE8402E}" srcOrd="2" destOrd="0" presId="urn:microsoft.com/office/officeart/2005/8/layout/cycle1"/>
    <dgm:cxn modelId="{12BEFABD-8B60-4EF1-AB4B-4BF7E88D161B}" type="presParOf" srcId="{8AFE0556-C0B5-4478-8AC2-DB5827A99084}" destId="{3FBF3DFC-0025-4FF4-8158-5DBEA8275910}" srcOrd="3" destOrd="0" presId="urn:microsoft.com/office/officeart/2005/8/layout/cycle1"/>
    <dgm:cxn modelId="{C2830068-D689-42A2-80D2-208C948D17BD}" type="presParOf" srcId="{8AFE0556-C0B5-4478-8AC2-DB5827A99084}" destId="{65E17CC7-FB88-48E5-B5CE-599B24156496}" srcOrd="4" destOrd="0" presId="urn:microsoft.com/office/officeart/2005/8/layout/cycle1"/>
    <dgm:cxn modelId="{3514323E-53C7-4799-B8CC-C039E1CB34B9}" type="presParOf" srcId="{8AFE0556-C0B5-4478-8AC2-DB5827A99084}" destId="{8AE6135C-20C3-4A1C-BDDB-B6019C801014}" srcOrd="5" destOrd="0" presId="urn:microsoft.com/office/officeart/2005/8/layout/cycle1"/>
    <dgm:cxn modelId="{7F5D965A-BA53-4CFA-BBDD-302D0AB50D87}" type="presParOf" srcId="{8AFE0556-C0B5-4478-8AC2-DB5827A99084}" destId="{D275D4AB-E2F5-47D9-9349-BDA7EE050213}" srcOrd="6" destOrd="0" presId="urn:microsoft.com/office/officeart/2005/8/layout/cycle1"/>
    <dgm:cxn modelId="{A97F58B0-E491-4937-A166-ACA043D71F4F}" type="presParOf" srcId="{8AFE0556-C0B5-4478-8AC2-DB5827A99084}" destId="{8D7FDE66-9BDE-4E91-AB82-C9FA4F044649}" srcOrd="7" destOrd="0" presId="urn:microsoft.com/office/officeart/2005/8/layout/cycle1"/>
    <dgm:cxn modelId="{AB41A66C-B013-494B-896F-ED595A6EA72B}" type="presParOf" srcId="{8AFE0556-C0B5-4478-8AC2-DB5827A99084}" destId="{68B2AAD6-236E-4AC6-92EC-C7A789EFCDFB}" srcOrd="8" destOrd="0" presId="urn:microsoft.com/office/officeart/2005/8/layout/cycle1"/>
    <dgm:cxn modelId="{F6AD37B5-3B61-4855-834D-354589F0AFC9}" type="presParOf" srcId="{8AFE0556-C0B5-4478-8AC2-DB5827A99084}" destId="{B3B17A28-04B4-4AC3-8AC9-6C34F5123C43}" srcOrd="9" destOrd="0" presId="urn:microsoft.com/office/officeart/2005/8/layout/cycle1"/>
    <dgm:cxn modelId="{CB462047-5F45-4C58-9B5F-5E14F349C35B}" type="presParOf" srcId="{8AFE0556-C0B5-4478-8AC2-DB5827A99084}" destId="{BACA4B39-CFFB-4C47-9726-5773AF51B477}" srcOrd="10" destOrd="0" presId="urn:microsoft.com/office/officeart/2005/8/layout/cycle1"/>
    <dgm:cxn modelId="{FF6F1BBC-F228-4323-AE28-BACB731413F1}" type="presParOf" srcId="{8AFE0556-C0B5-4478-8AC2-DB5827A99084}" destId="{8996327C-93B2-4BFD-9067-15CECF6BD7C6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5559973" cy="1842225"/>
        <a:chOff x="0" y="0"/>
        <a:chExt cx="5559973" cy="1842225"/>
      </a:xfrm>
    </dsp:grpSpPr>
    <dsp:sp modelId="{7AD7F49F-2237-4B6E-9E8B-41D9F6A04C0F}">
      <dsp:nvSpPr>
        <dsp:cNvPr id="3" name="Down Arrow 2"/>
        <dsp:cNvSpPr/>
      </dsp:nvSpPr>
      <dsp:spPr bwMode="white">
        <a:xfrm rot="16200000">
          <a:off x="845650" y="0"/>
          <a:ext cx="1842225" cy="1842225"/>
        </a:xfrm>
        <a:prstGeom prst="down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2">
            <a:hueOff val="0"/>
            <a:satOff val="0"/>
            <a:lumOff val="0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54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funzione sociale</a:t>
          </a:r>
        </a:p>
      </dsp:txBody>
      <dsp:txXfrm rot="16200000">
        <a:off x="845650" y="0"/>
        <a:ext cx="1842225" cy="1842225"/>
      </dsp:txXfrm>
    </dsp:sp>
    <dsp:sp modelId="{6DAA9DBB-86BC-4417-ABCD-5F1B3D02C856}">
      <dsp:nvSpPr>
        <dsp:cNvPr id="4" name="Down Arrow 3"/>
        <dsp:cNvSpPr/>
      </dsp:nvSpPr>
      <dsp:spPr bwMode="white">
        <a:xfrm rot="27000000">
          <a:off x="2881397" y="0"/>
          <a:ext cx="1842225" cy="1842225"/>
        </a:xfrm>
        <a:prstGeom prst="downArrow">
          <a:avLst>
            <a:gd name="adj1" fmla="val 50000"/>
            <a:gd name="adj2" fmla="val 35000"/>
          </a:avLst>
        </a:prstGeom>
      </dsp:spPr>
      <dsp:style>
        <a:lnRef idx="2">
          <a:schemeClr val="lt1"/>
        </a:lnRef>
        <a:fillRef idx="1">
          <a:schemeClr val="accent2">
            <a:hueOff val="-1500000"/>
            <a:satOff val="-83921"/>
            <a:lumOff val="8627"/>
            <a:alpha val="100000"/>
          </a:schemeClr>
        </a:fillRef>
        <a:effectRef idx="0">
          <a:scrgbClr r="0" g="0" b="0"/>
        </a:effectRef>
        <a:fontRef idx="minor">
          <a:schemeClr val="lt1"/>
        </a:fontRef>
      </dsp:style>
      <dsp:txBody>
        <a:bodyPr rot="-5400000" lIns="128016" tIns="128016" rIns="128016" bIns="128016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funzione redistributiva</a:t>
          </a:r>
        </a:p>
      </dsp:txBody>
      <dsp:txXfrm rot="27000000">
        <a:off x="2881397" y="0"/>
        <a:ext cx="1842225" cy="1842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138043" cy="2036326"/>
        <a:chOff x="0" y="0"/>
        <a:chExt cx="6138043" cy="2036326"/>
      </a:xfrm>
    </dsp:grpSpPr>
    <dsp:sp modelId="{F8D89ACE-845F-4B47-8708-BD8B2F42C668}">
      <dsp:nvSpPr>
        <dsp:cNvPr id="3" name="Straight Connector 2"/>
        <dsp:cNvSpPr/>
      </dsp:nvSpPr>
      <dsp:spPr bwMode="white">
        <a:xfrm>
          <a:off x="0" y="0"/>
          <a:ext cx="6138043" cy="0"/>
        </a:xfrm>
        <a:prstGeom prst="line">
          <a:avLst/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0" y="0"/>
        <a:ext cx="6138043" cy="0"/>
      </dsp:txXfrm>
    </dsp:sp>
    <dsp:sp modelId="{2BD37E25-052D-456D-AFB5-28845A646E02}">
      <dsp:nvSpPr>
        <dsp:cNvPr id="4" name="Rectangles 3"/>
        <dsp:cNvSpPr/>
      </dsp:nvSpPr>
      <dsp:spPr bwMode="white">
        <a:xfrm>
          <a:off x="0" y="0"/>
          <a:ext cx="1227609" cy="203632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sussidi  pubblici al TPL</a:t>
          </a:r>
          <a:endParaRPr>
            <a:solidFill>
              <a:schemeClr val="tx1"/>
            </a:solidFill>
          </a:endParaRPr>
        </a:p>
      </dsp:txBody>
      <dsp:txXfrm>
        <a:off x="0" y="0"/>
        <a:ext cx="1227609" cy="2036326"/>
      </dsp:txXfrm>
    </dsp:sp>
    <dsp:sp modelId="{425FCF8D-4F58-420F-9BB6-FA795DD124C0}">
      <dsp:nvSpPr>
        <dsp:cNvPr id="5" name="Rectangles 4"/>
        <dsp:cNvSpPr/>
      </dsp:nvSpPr>
      <dsp:spPr bwMode="white">
        <a:xfrm>
          <a:off x="1319679" y="47356"/>
          <a:ext cx="4818364" cy="94712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7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a) commisurati all’offerta del servizio, diversamente dagli altri Paesi commisurati alla domanda dei passeggeri</a:t>
          </a:r>
          <a:endParaRPr lang="it-IT" sz="1700" b="0" dirty="0">
            <a:solidFill>
              <a:schemeClr val="accent1">
                <a:lumMod val="50000"/>
              </a:schemeClr>
            </a:solidFill>
          </a:endParaRPr>
        </a:p>
      </dsp:txBody>
      <dsp:txXfrm>
        <a:off x="1319679" y="47356"/>
        <a:ext cx="4818364" cy="947128"/>
      </dsp:txXfrm>
    </dsp:sp>
    <dsp:sp modelId="{8088FF79-85ED-485D-9606-93C28B37640F}">
      <dsp:nvSpPr>
        <dsp:cNvPr id="6" name="Straight Connector 5"/>
        <dsp:cNvSpPr/>
      </dsp:nvSpPr>
      <dsp:spPr bwMode="white">
        <a:xfrm>
          <a:off x="1227609" y="994485"/>
          <a:ext cx="4910434" cy="0"/>
        </a:xfrm>
        <a:prstGeom prst="line">
          <a:avLst/>
        </a:prstGeom>
      </dsp:spPr>
      <dsp:style>
        <a:lnRef idx="2">
          <a:schemeClr val="accent2">
            <a:tint val="5000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1227609" y="994485"/>
        <a:ext cx="4910434" cy="0"/>
      </dsp:txXfrm>
    </dsp:sp>
    <dsp:sp modelId="{9BF30452-363D-4DDE-8F68-F45E88BDABEB}">
      <dsp:nvSpPr>
        <dsp:cNvPr id="7" name="Rectangles 6"/>
        <dsp:cNvSpPr/>
      </dsp:nvSpPr>
      <dsp:spPr bwMode="white">
        <a:xfrm>
          <a:off x="1319679" y="1041841"/>
          <a:ext cx="4818364" cy="947128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64769" tIns="64769" rIns="64769" bIns="64769" anchor="t"/>
        <a:lstStyle>
          <a:lvl1pPr algn="l">
            <a:defRPr sz="6500"/>
          </a:lvl1pPr>
          <a:lvl2pPr marL="285750" indent="-285750" algn="l">
            <a:defRPr sz="5000"/>
          </a:lvl2pPr>
          <a:lvl3pPr marL="571500" indent="-285750" algn="l">
            <a:defRPr sz="5000"/>
          </a:lvl3pPr>
          <a:lvl4pPr marL="857250" indent="-285750" algn="l">
            <a:defRPr sz="5000"/>
          </a:lvl4pPr>
          <a:lvl5pPr marL="1143000" indent="-285750" algn="l">
            <a:defRPr sz="5000"/>
          </a:lvl5pPr>
          <a:lvl6pPr marL="1428750" indent="-285750" algn="l">
            <a:defRPr sz="5000"/>
          </a:lvl6pPr>
          <a:lvl7pPr marL="1714500" indent="-285750" algn="l">
            <a:defRPr sz="5000"/>
          </a:lvl7pPr>
          <a:lvl8pPr marL="2000250" indent="-285750" algn="l">
            <a:defRPr sz="5000"/>
          </a:lvl8pPr>
          <a:lvl9pPr marL="2286000" indent="-285750" algn="l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700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b) quantità del servizio offerto segue il criterio «fisso», riferito cioè a dati storici </a:t>
          </a:r>
          <a:endParaRPr lang="it-IT" sz="1700" b="0" dirty="0">
            <a:solidFill>
              <a:schemeClr val="accent1">
                <a:lumMod val="50000"/>
              </a:schemeClr>
            </a:solidFill>
          </a:endParaRPr>
        </a:p>
      </dsp:txBody>
      <dsp:txXfrm>
        <a:off x="1319679" y="1041841"/>
        <a:ext cx="4818364" cy="947128"/>
      </dsp:txXfrm>
    </dsp:sp>
    <dsp:sp modelId="{C3C39DAD-DAF4-4326-A8DC-811B20D915E9}">
      <dsp:nvSpPr>
        <dsp:cNvPr id="8" name="Straight Connector 7"/>
        <dsp:cNvSpPr/>
      </dsp:nvSpPr>
      <dsp:spPr bwMode="white">
        <a:xfrm>
          <a:off x="1227609" y="1988970"/>
          <a:ext cx="4910434" cy="0"/>
        </a:xfrm>
        <a:prstGeom prst="line">
          <a:avLst/>
        </a:prstGeom>
      </dsp:spPr>
      <dsp:style>
        <a:lnRef idx="2">
          <a:schemeClr val="accent2">
            <a:tint val="50000"/>
          </a:schemeClr>
        </a:lnRef>
        <a:fillRef idx="1">
          <a:schemeClr val="accent2"/>
        </a:fillRef>
        <a:effectRef idx="0">
          <a:scrgbClr r="0" g="0" b="0"/>
        </a:effectRef>
        <a:fontRef idx="minor"/>
      </dsp:style>
      <dsp:txXfrm>
        <a:off x="1227609" y="1988970"/>
        <a:ext cx="4910434" cy="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9045575" cy="5814484"/>
        <a:chOff x="0" y="0"/>
        <a:chExt cx="9045575" cy="5814484"/>
      </a:xfrm>
    </dsp:grpSpPr>
    <dsp:sp modelId="{7901CC1E-5A95-48DE-A44B-ED07CD69AE53}">
      <dsp:nvSpPr>
        <dsp:cNvPr id="3" name="Rectangles 2"/>
        <dsp:cNvSpPr/>
      </dsp:nvSpPr>
      <dsp:spPr bwMode="white">
        <a:xfrm>
          <a:off x="5241481" y="126786"/>
          <a:ext cx="2061763" cy="206176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sistema premiale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nel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TPL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è un tema di notevole importanza…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sp:txBody>
      <dsp:txXfrm>
        <a:off x="5241481" y="126786"/>
        <a:ext cx="2061763" cy="2061763"/>
      </dsp:txXfrm>
    </dsp:sp>
    <dsp:sp modelId="{95B1387B-837A-401C-B763-F7929BE8402E}">
      <dsp:nvSpPr>
        <dsp:cNvPr id="4" name="Circular Arrow 3"/>
        <dsp:cNvSpPr/>
      </dsp:nvSpPr>
      <dsp:spPr bwMode="white">
        <a:xfrm>
          <a:off x="1776346" y="160800"/>
          <a:ext cx="5492884" cy="5492884"/>
        </a:xfrm>
        <a:prstGeom prst="circularArrow">
          <a:avLst>
            <a:gd name="adj1" fmla="val 5000"/>
            <a:gd name="adj2" fmla="val 360000"/>
            <a:gd name="adj3" fmla="val 653153"/>
            <a:gd name="adj4" fmla="val 20586846"/>
            <a:gd name="adj5" fmla="val 5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76346" y="160800"/>
        <a:ext cx="5492884" cy="5492884"/>
      </dsp:txXfrm>
    </dsp:sp>
    <dsp:sp modelId="{65E17CC7-FB88-48E5-B5CE-599B24156496}">
      <dsp:nvSpPr>
        <dsp:cNvPr id="5" name="Rectangles 4"/>
        <dsp:cNvSpPr/>
      </dsp:nvSpPr>
      <dsp:spPr bwMode="white">
        <a:xfrm>
          <a:off x="5241481" y="3625935"/>
          <a:ext cx="2061763" cy="206176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…l’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efficienza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TPL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 un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impatto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di estremo rilievo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 termini sociali 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 anche sullo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sviluppo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la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competitività 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dell’intera economia nazionale…</a:t>
          </a:r>
          <a:endParaRPr lang="it-IT" b="0" dirty="0">
            <a:solidFill>
              <a:schemeClr val="accent1">
                <a:lumMod val="50000"/>
              </a:schemeClr>
            </a:solidFill>
          </a:endParaRPr>
        </a:p>
      </dsp:txBody>
      <dsp:txXfrm>
        <a:off x="5241481" y="3625935"/>
        <a:ext cx="2061763" cy="2061763"/>
      </dsp:txXfrm>
    </dsp:sp>
    <dsp:sp modelId="{8AE6135C-20C3-4A1C-BDDB-B6019C801014}">
      <dsp:nvSpPr>
        <dsp:cNvPr id="6" name="Circular Arrow 5"/>
        <dsp:cNvSpPr/>
      </dsp:nvSpPr>
      <dsp:spPr bwMode="white">
        <a:xfrm>
          <a:off x="1776346" y="160800"/>
          <a:ext cx="5492884" cy="5492884"/>
        </a:xfrm>
        <a:prstGeom prst="circularArrow">
          <a:avLst>
            <a:gd name="adj1" fmla="val 5000"/>
            <a:gd name="adj2" fmla="val 360000"/>
            <a:gd name="adj3" fmla="val 6053153"/>
            <a:gd name="adj4" fmla="val 4386846"/>
            <a:gd name="adj5" fmla="val 5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76346" y="160800"/>
        <a:ext cx="5492884" cy="5492884"/>
      </dsp:txXfrm>
    </dsp:sp>
    <dsp:sp modelId="{8D7FDE66-9BDE-4E91-AB82-C9FA4F044649}">
      <dsp:nvSpPr>
        <dsp:cNvPr id="7" name="Rectangles 6"/>
        <dsp:cNvSpPr/>
      </dsp:nvSpPr>
      <dsp:spPr bwMode="white">
        <a:xfrm>
          <a:off x="1742332" y="3625935"/>
          <a:ext cx="2061763" cy="206176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rinnovo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c.d.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modello “misto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” è da auspicare subordinato però a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nuovi parametri di efficienza ed efficacia</a:t>
          </a: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it-IT" b="0" dirty="0">
            <a:solidFill>
              <a:schemeClr val="accent1">
                <a:lumMod val="50000"/>
              </a:schemeClr>
            </a:solidFill>
          </a:endParaRPr>
        </a:p>
      </dsp:txBody>
      <dsp:txXfrm>
        <a:off x="1742332" y="3625935"/>
        <a:ext cx="2061763" cy="2061763"/>
      </dsp:txXfrm>
    </dsp:sp>
    <dsp:sp modelId="{68B2AAD6-236E-4AC6-92EC-C7A789EFCDFB}">
      <dsp:nvSpPr>
        <dsp:cNvPr id="8" name="Circular Arrow 7"/>
        <dsp:cNvSpPr/>
      </dsp:nvSpPr>
      <dsp:spPr bwMode="white">
        <a:xfrm>
          <a:off x="1776346" y="160800"/>
          <a:ext cx="5492884" cy="5492884"/>
        </a:xfrm>
        <a:prstGeom prst="circularArrow">
          <a:avLst>
            <a:gd name="adj1" fmla="val 5000"/>
            <a:gd name="adj2" fmla="val 360000"/>
            <a:gd name="adj3" fmla="val 11453153"/>
            <a:gd name="adj4" fmla="val 9786846"/>
            <a:gd name="adj5" fmla="val 5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76346" y="160800"/>
        <a:ext cx="5492884" cy="5492884"/>
      </dsp:txXfrm>
    </dsp:sp>
    <dsp:sp modelId="{BACA4B39-CFFB-4C47-9726-5773AF51B477}">
      <dsp:nvSpPr>
        <dsp:cNvPr id="9" name="Rectangles 8"/>
        <dsp:cNvSpPr/>
      </dsp:nvSpPr>
      <dsp:spPr bwMode="white">
        <a:xfrm>
          <a:off x="1742332" y="126786"/>
          <a:ext cx="2061763" cy="206176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320" tIns="20320" rIns="20320" bIns="20320" anchor="ctr"/>
        <a:lstStyle>
          <a:lvl1pPr algn="ctr">
            <a:defRPr sz="1600"/>
          </a:lvl1pPr>
          <a:lvl2pPr marL="114300" indent="-114300" algn="ctr">
            <a:defRPr sz="1200"/>
          </a:lvl2pPr>
          <a:lvl3pPr marL="228600" indent="-114300" algn="ctr">
            <a:defRPr sz="1200"/>
          </a:lvl3pPr>
          <a:lvl4pPr marL="342900" indent="-114300" algn="ctr">
            <a:defRPr sz="1200"/>
          </a:lvl4pPr>
          <a:lvl5pPr marL="457200" indent="-114300" algn="ctr">
            <a:defRPr sz="1200"/>
          </a:lvl5pPr>
          <a:lvl6pPr marL="571500" indent="-114300" algn="ctr">
            <a:defRPr sz="1200"/>
          </a:lvl6pPr>
          <a:lvl7pPr marL="685800" indent="-114300" algn="ctr">
            <a:defRPr sz="1200"/>
          </a:lvl7pPr>
          <a:lvl8pPr marL="800100" indent="-114300" algn="ctr">
            <a:defRPr sz="1200"/>
          </a:lvl8pPr>
          <a:lvl9pPr marL="914400" indent="-114300" algn="ctr">
            <a:defRPr sz="12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b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…affinché il TPL diventi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più attrattivo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in termini di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qualità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flessibilità</a:t>
          </a:r>
          <a:r>
            <a: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ed </a:t>
          </a:r>
          <a:r>
            <a:rPr lang="it-IT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efficienza.</a:t>
          </a:r>
          <a:endParaRPr lang="it-IT" dirty="0">
            <a:solidFill>
              <a:schemeClr val="accent1">
                <a:lumMod val="50000"/>
              </a:schemeClr>
            </a:solidFill>
          </a:endParaRPr>
        </a:p>
      </dsp:txBody>
      <dsp:txXfrm>
        <a:off x="1742332" y="126786"/>
        <a:ext cx="2061763" cy="2061763"/>
      </dsp:txXfrm>
    </dsp:sp>
    <dsp:sp modelId="{8996327C-93B2-4BFD-9067-15CECF6BD7C6}">
      <dsp:nvSpPr>
        <dsp:cNvPr id="10" name="Circular Arrow 9"/>
        <dsp:cNvSpPr/>
      </dsp:nvSpPr>
      <dsp:spPr bwMode="white">
        <a:xfrm>
          <a:off x="1776346" y="160800"/>
          <a:ext cx="5492884" cy="5492884"/>
        </a:xfrm>
        <a:prstGeom prst="circularArrow">
          <a:avLst>
            <a:gd name="adj1" fmla="val 5000"/>
            <a:gd name="adj2" fmla="val 360000"/>
            <a:gd name="adj3" fmla="val 16853153"/>
            <a:gd name="adj4" fmla="val 15186846"/>
            <a:gd name="adj5" fmla="val 55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776346" y="160800"/>
        <a:ext cx="5492884" cy="5492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ECAEF3-C149-4250-9B15-CE230054150D}">
      <dsp:nvSpPr>
        <dsp:cNvPr id="0" name=""/>
        <dsp:cNvSpPr/>
      </dsp:nvSpPr>
      <dsp:spPr>
        <a:xfrm>
          <a:off x="319647" y="0"/>
          <a:ext cx="3704546" cy="203032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126B6-DC7C-4401-BE7E-C6F1727E0B73}">
      <dsp:nvSpPr>
        <dsp:cNvPr id="0" name=""/>
        <dsp:cNvSpPr/>
      </dsp:nvSpPr>
      <dsp:spPr>
        <a:xfrm>
          <a:off x="453301" y="570091"/>
          <a:ext cx="1307487" cy="8121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declino</a:t>
          </a:r>
        </a:p>
      </dsp:txBody>
      <dsp:txXfrm>
        <a:off x="492946" y="609736"/>
        <a:ext cx="1228197" cy="732841"/>
      </dsp:txXfrm>
    </dsp:sp>
    <dsp:sp modelId="{01779021-32F6-4960-A09D-49E5176B8ED2}">
      <dsp:nvSpPr>
        <dsp:cNvPr id="0" name=""/>
        <dsp:cNvSpPr/>
      </dsp:nvSpPr>
      <dsp:spPr>
        <a:xfrm>
          <a:off x="2288102" y="609098"/>
          <a:ext cx="1307487" cy="812131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crisi</a:t>
          </a:r>
        </a:p>
      </dsp:txBody>
      <dsp:txXfrm>
        <a:off x="2327747" y="648743"/>
        <a:ext cx="1228197" cy="732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01CC1E-5A95-48DE-A44B-ED07CD69AE53}">
      <dsp:nvSpPr>
        <dsp:cNvPr id="0" name=""/>
        <dsp:cNvSpPr/>
      </dsp:nvSpPr>
      <dsp:spPr>
        <a:xfrm>
          <a:off x="5241766" y="130041"/>
          <a:ext cx="2058221" cy="205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I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tagli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al TPL hanno rivestito il carattere di «</a:t>
          </a:r>
          <a:r>
            <a:rPr lang="it-IT" sz="1600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trigger event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» per gli operatori…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241766" y="130041"/>
        <a:ext cx="2058221" cy="2058221"/>
      </dsp:txXfrm>
    </dsp:sp>
    <dsp:sp modelId="{95B1387B-837A-401C-B763-F7929BE8402E}">
      <dsp:nvSpPr>
        <dsp:cNvPr id="0" name=""/>
        <dsp:cNvSpPr/>
      </dsp:nvSpPr>
      <dsp:spPr>
        <a:xfrm>
          <a:off x="1615815" y="270"/>
          <a:ext cx="5813943" cy="5813943"/>
        </a:xfrm>
        <a:prstGeom prst="circularArrow">
          <a:avLst>
            <a:gd name="adj1" fmla="val 6903"/>
            <a:gd name="adj2" fmla="val 465449"/>
            <a:gd name="adj3" fmla="val 549006"/>
            <a:gd name="adj4" fmla="val 20585545"/>
            <a:gd name="adj5" fmla="val 8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17CC7-FB88-48E5-B5CE-599B24156496}">
      <dsp:nvSpPr>
        <dsp:cNvPr id="0" name=""/>
        <dsp:cNvSpPr/>
      </dsp:nvSpPr>
      <dsp:spPr>
        <a:xfrm>
          <a:off x="5241766" y="3626221"/>
          <a:ext cx="2058221" cy="205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…il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recupero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della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600" b="1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performance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del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campione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è ascrivibile al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taglio dei servizi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(con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pregiudizio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dei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flussi a domanda debole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e del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pendolarismo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)…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241766" y="3626221"/>
        <a:ext cx="2058221" cy="2058221"/>
      </dsp:txXfrm>
    </dsp:sp>
    <dsp:sp modelId="{8AE6135C-20C3-4A1C-BDDB-B6019C801014}">
      <dsp:nvSpPr>
        <dsp:cNvPr id="0" name=""/>
        <dsp:cNvSpPr/>
      </dsp:nvSpPr>
      <dsp:spPr>
        <a:xfrm>
          <a:off x="1615815" y="270"/>
          <a:ext cx="5813943" cy="5813943"/>
        </a:xfrm>
        <a:prstGeom prst="circularArrow">
          <a:avLst>
            <a:gd name="adj1" fmla="val 6903"/>
            <a:gd name="adj2" fmla="val 465449"/>
            <a:gd name="adj3" fmla="val 5949006"/>
            <a:gd name="adj4" fmla="val 4385545"/>
            <a:gd name="adj5" fmla="val 8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FDE66-9BDE-4E91-AB82-C9FA4F044649}">
      <dsp:nvSpPr>
        <dsp:cNvPr id="0" name=""/>
        <dsp:cNvSpPr/>
      </dsp:nvSpPr>
      <dsp:spPr>
        <a:xfrm>
          <a:off x="1745586" y="3626221"/>
          <a:ext cx="2058221" cy="205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…ulteriori strategie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20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21,4%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del campione) sono riconducibili alle 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operazioni societarie straordinarie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evidenziando strategie di </a:t>
          </a:r>
          <a:r>
            <a:rPr lang="it-IT" sz="1600" b="1" i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turnaround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5586" y="3626221"/>
        <a:ext cx="2058221" cy="2058221"/>
      </dsp:txXfrm>
    </dsp:sp>
    <dsp:sp modelId="{68B2AAD6-236E-4AC6-92EC-C7A789EFCDFB}">
      <dsp:nvSpPr>
        <dsp:cNvPr id="0" name=""/>
        <dsp:cNvSpPr/>
      </dsp:nvSpPr>
      <dsp:spPr>
        <a:xfrm>
          <a:off x="1615815" y="270"/>
          <a:ext cx="5813943" cy="5813943"/>
        </a:xfrm>
        <a:prstGeom prst="circularArrow">
          <a:avLst>
            <a:gd name="adj1" fmla="val 6903"/>
            <a:gd name="adj2" fmla="val 465449"/>
            <a:gd name="adj3" fmla="val 11349006"/>
            <a:gd name="adj4" fmla="val 9785545"/>
            <a:gd name="adj5" fmla="val 8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A4B39-CFFB-4C47-9726-5773AF51B477}">
      <dsp:nvSpPr>
        <dsp:cNvPr id="0" name=""/>
        <dsp:cNvSpPr/>
      </dsp:nvSpPr>
      <dsp:spPr>
        <a:xfrm>
          <a:off x="1745586" y="130041"/>
          <a:ext cx="2058221" cy="205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…i risultati emersi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potrebbero costituire un prezioso</a:t>
          </a:r>
          <a:r>
            <a:rPr lang="it-IT" sz="1600" b="1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parametro di riferimento per </a:t>
          </a:r>
          <a:r>
            <a:rPr lang="it-IT" sz="1600" b="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l’efficientamento e l’ottimizzazione dei servizi e delle </a:t>
          </a:r>
          <a:r>
            <a:rPr lang="it-IT" sz="16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politiche finanziarie da adottare.</a:t>
          </a:r>
          <a:endParaRPr lang="it-IT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45586" y="130041"/>
        <a:ext cx="2058221" cy="2058221"/>
      </dsp:txXfrm>
    </dsp:sp>
    <dsp:sp modelId="{8996327C-93B2-4BFD-9067-15CECF6BD7C6}">
      <dsp:nvSpPr>
        <dsp:cNvPr id="0" name=""/>
        <dsp:cNvSpPr/>
      </dsp:nvSpPr>
      <dsp:spPr>
        <a:xfrm>
          <a:off x="1615815" y="270"/>
          <a:ext cx="5813943" cy="5813943"/>
        </a:xfrm>
        <a:prstGeom prst="circularArrow">
          <a:avLst>
            <a:gd name="adj1" fmla="val 6903"/>
            <a:gd name="adj2" fmla="val 465449"/>
            <a:gd name="adj3" fmla="val 16749006"/>
            <a:gd name="adj4" fmla="val 15185545"/>
            <a:gd name="adj5" fmla="val 805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  <a:endParaRPr lang="it-IT"/>
          </a:p>
          <a:p>
            <a:pPr lvl="1"/>
            <a:r>
              <a:rPr lang="it-IT"/>
              <a:t>Secondo livello</a:t>
            </a:r>
            <a:endParaRPr lang="it-IT"/>
          </a:p>
          <a:p>
            <a:pPr lvl="2"/>
            <a:r>
              <a:rPr lang="it-IT"/>
              <a:t>Terzo livello</a:t>
            </a:r>
            <a:endParaRPr lang="it-IT"/>
          </a:p>
          <a:p>
            <a:pPr lvl="3"/>
            <a:r>
              <a:rPr lang="it-IT"/>
              <a:t>Quarto livello</a:t>
            </a:r>
            <a:endParaRPr lang="it-IT"/>
          </a:p>
          <a:p>
            <a:pPr lvl="4"/>
            <a:r>
              <a:rPr lang="it-IT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9547-FEED-4B97-8860-CE5C73C4BF37}" type="datetimeFigureOut">
              <a:rPr lang="it-IT" smtClean="0"/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D292-7E5C-4408-B137-DF9BEE029338}" type="slidenum">
              <a:rPr lang="it-IT" smtClean="0"/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1.png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7.xml"/><Relationship Id="rId10" Type="http://schemas.microsoft.com/office/2007/relationships/diagramDrawing" Target="../diagrams/drawing2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15528" y="1154867"/>
            <a:ext cx="9144000" cy="1474840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nuove possibili strategie di intervento nel settore del Trasporto Pubblico Locale alla luce dei dati dei Conti Pubblici Territoriali</a:t>
            </a:r>
            <a:endParaRPr lang="it-IT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4955458"/>
            <a:ext cx="9144000" cy="1059425"/>
          </a:xfrm>
        </p:spPr>
        <p:txBody>
          <a:bodyPr>
            <a:normAutofit/>
          </a:bodyPr>
          <a:lstStyle/>
          <a:p>
            <a:endParaRPr lang="it-IT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Vincenzo Mergiotti, </a:t>
            </a:r>
            <a:r>
              <a:rPr lang="it-IT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"/>
          <a:srcRect l="51185" t="15885" r="17869" b="56371"/>
          <a:stretch>
            <a:fillRect/>
          </a:stretch>
        </p:blipFill>
        <p:spPr>
          <a:xfrm>
            <a:off x="5396961" y="1360573"/>
            <a:ext cx="6582665" cy="377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ttangolo 2"/>
          <p:cNvSpPr/>
          <p:nvPr/>
        </p:nvSpPr>
        <p:spPr>
          <a:xfrm>
            <a:off x="110336" y="215803"/>
            <a:ext cx="526048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2010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2013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dell’indagine mostrano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 economici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valori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perfino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negativi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(ad esclusione del ROE), mentre dal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2014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2016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a seguito del taglio dei servizi - si registra una inversione del segno anche se i valori (positivi) risultano modesti per poter rilanciare la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9092" y="2066181"/>
            <a:ext cx="485281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della redditività operativa (ROI), delle vendite (ROS) e di rotazione (ROT) chiariscono le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difficoltà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degli operatori, in cui i componenti extra operativi (CMU) risultano decisivi al fine del risultato positivo della gestione operativa (EBIT </a:t>
            </a:r>
            <a:r>
              <a:rPr lang="it-IT" sz="17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e del reddito netto (ROE).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10336" y="3967974"/>
            <a:ext cx="514215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del lavoro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un andamento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decrescente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dal 2011 al 2014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poi risalire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il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costo per acquisti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(carburante, pezzi di ricambio, ecc.)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evidenzia un </a:t>
            </a:r>
            <a:r>
              <a:rPr lang="it-IT" sz="1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trend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decrescente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(dal 2013) per effetto della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riduzione dei servizi all’utenza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costi per servizi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hanno un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andamento oscillante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evidenziando il convulso ricorso alle politiche di 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outsourcing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dei servizi “no core” </a:t>
            </a:r>
            <a:r>
              <a:rPr lang="it-IT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(manutenzione dei mezzi, sub-affidamenti, ecc.)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1142483" y="6201574"/>
            <a:ext cx="612742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5" t="5172" r="6269" b="10642"/>
          <a:stretch>
            <a:fillRect/>
          </a:stretch>
        </p:blipFill>
        <p:spPr>
          <a:xfrm>
            <a:off x="10918081" y="292866"/>
            <a:ext cx="1061545" cy="1111795"/>
          </a:xfrm>
          <a:prstGeom prst="rect">
            <a:avLst/>
          </a:prstGeom>
        </p:spPr>
      </p:pic>
      <p:sp>
        <p:nvSpPr>
          <p:cNvPr id="12" name="Parentesi graffa aperta 11"/>
          <p:cNvSpPr/>
          <p:nvPr/>
        </p:nvSpPr>
        <p:spPr>
          <a:xfrm>
            <a:off x="4975181" y="2442951"/>
            <a:ext cx="351946" cy="1229710"/>
          </a:xfrm>
          <a:prstGeom prst="leftBrac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5412677" y="1379442"/>
            <a:ext cx="3041931" cy="1029720"/>
          </a:xfrm>
          <a:prstGeom prst="straightConnector1">
            <a:avLst/>
          </a:prstGeom>
          <a:ln w="19050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entesi graffa aperta 15"/>
          <p:cNvSpPr/>
          <p:nvPr/>
        </p:nvSpPr>
        <p:spPr>
          <a:xfrm>
            <a:off x="4975181" y="3799072"/>
            <a:ext cx="351946" cy="726413"/>
          </a:xfrm>
          <a:prstGeom prst="leftBrace">
            <a:avLst>
              <a:gd name="adj1" fmla="val 8333"/>
              <a:gd name="adj2" fmla="val 51368"/>
            </a:avLst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"/>
          <a:srcRect l="51185" t="15885" r="17869" b="56371"/>
          <a:stretch>
            <a:fillRect/>
          </a:stretch>
        </p:blipFill>
        <p:spPr>
          <a:xfrm>
            <a:off x="5396961" y="1360573"/>
            <a:ext cx="6582665" cy="3776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5" t="5172" r="6269" b="10642"/>
          <a:stretch>
            <a:fillRect/>
          </a:stretch>
        </p:blipFill>
        <p:spPr>
          <a:xfrm>
            <a:off x="10918081" y="292866"/>
            <a:ext cx="1061545" cy="1111795"/>
          </a:xfrm>
          <a:prstGeom prst="rect">
            <a:avLst/>
          </a:prstGeom>
        </p:spPr>
      </p:pic>
      <p:sp>
        <p:nvSpPr>
          <p:cNvPr id="16" name="Parentesi graffa aperta 15"/>
          <p:cNvSpPr/>
          <p:nvPr/>
        </p:nvSpPr>
        <p:spPr>
          <a:xfrm>
            <a:off x="5019260" y="4411099"/>
            <a:ext cx="377701" cy="726413"/>
          </a:xfrm>
          <a:prstGeom prst="leftBrace">
            <a:avLst/>
          </a:prstGeom>
          <a:noFill/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65820" y="3725299"/>
            <a:ext cx="4641368" cy="1753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risultati degli indicatori finanziari registrano, da un lato una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struttura patrimoniale inadeguata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delle imprese sollecitando una loro ricapitalizzazione (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leverage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dall’altro un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rischio finanziario soddisfacente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(indici di liquidità e di tesoreria). </a:t>
            </a:r>
            <a:endParaRPr lang="it-IT" sz="17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95" t="5172" r="6269" b="10642"/>
          <a:stretch>
            <a:fillRect/>
          </a:stretch>
        </p:blipFill>
        <p:spPr>
          <a:xfrm>
            <a:off x="1721221" y="351907"/>
            <a:ext cx="1061545" cy="1111795"/>
          </a:xfrm>
          <a:prstGeom prst="rect">
            <a:avLst/>
          </a:prstGeom>
        </p:spPr>
      </p:pic>
      <p:pic>
        <p:nvPicPr>
          <p:cNvPr id="2" name="Immagine 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63"/>
          <a:stretch>
            <a:fillRect/>
          </a:stretch>
        </p:blipFill>
        <p:spPr bwMode="auto">
          <a:xfrm>
            <a:off x="1721221" y="1293855"/>
            <a:ext cx="7896115" cy="1909927"/>
          </a:xfrm>
          <a:prstGeom prst="rect">
            <a:avLst/>
          </a:prstGeom>
          <a:noFill/>
        </p:spPr>
      </p:pic>
      <p:cxnSp>
        <p:nvCxnSpPr>
          <p:cNvPr id="5" name="Connettore 2 4"/>
          <p:cNvCxnSpPr/>
          <p:nvPr/>
        </p:nvCxnSpPr>
        <p:spPr>
          <a:xfrm>
            <a:off x="2549563" y="3203782"/>
            <a:ext cx="0" cy="65621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4225270" y="179664"/>
            <a:ext cx="3308918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Focus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best in class </a:t>
            </a:r>
            <a:endParaRPr lang="it-IT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259541" y="3975884"/>
            <a:ext cx="2095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indicatori (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ROI, ROT, ROA, EBITDA </a:t>
            </a:r>
            <a:r>
              <a:rPr lang="it-IT" sz="15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indice TPL e indice costo del lavoro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24406" y="2482548"/>
            <a:ext cx="1366220" cy="3359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/>
          <p:cNvCxnSpPr/>
          <p:nvPr/>
        </p:nvCxnSpPr>
        <p:spPr>
          <a:xfrm>
            <a:off x="4272579" y="3203782"/>
            <a:ext cx="0" cy="65621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3691667" y="1912863"/>
            <a:ext cx="1366220" cy="3359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664324" y="3975884"/>
            <a:ext cx="1682227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indicatori (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ROI, ROS, ROA, EBIT </a:t>
            </a:r>
            <a:r>
              <a:rPr lang="it-IT" sz="15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EBITDA </a:t>
            </a:r>
            <a:r>
              <a:rPr lang="it-IT" sz="15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 indice TPL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6243021" y="3203781"/>
            <a:ext cx="0" cy="65621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/>
          <p:nvPr/>
        </p:nvSpPr>
        <p:spPr>
          <a:xfrm>
            <a:off x="5669278" y="2482548"/>
            <a:ext cx="1366220" cy="3359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5530328" y="3975884"/>
            <a:ext cx="190320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indicatori (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ROE, ROS, ROT, ROA, EBIT </a:t>
            </a:r>
            <a:r>
              <a:rPr lang="it-IT" sz="15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TPL, indice costo per acquisti e indice costo per servizi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Connettore 2 17"/>
          <p:cNvCxnSpPr/>
          <p:nvPr/>
        </p:nvCxnSpPr>
        <p:spPr>
          <a:xfrm>
            <a:off x="8396343" y="3203781"/>
            <a:ext cx="0" cy="65621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/>
          <p:cNvSpPr/>
          <p:nvPr/>
        </p:nvSpPr>
        <p:spPr>
          <a:xfrm>
            <a:off x="7713233" y="2211609"/>
            <a:ext cx="1366220" cy="33595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7792683" y="3975884"/>
            <a:ext cx="26651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indicatori sui 16 analizzati (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ROE, ROI, ROS, CMU, ROA, EBIT </a:t>
            </a:r>
            <a:r>
              <a:rPr lang="it-IT" sz="15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margin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it-IT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indice TPL, indice costo per acquisti, indice costo per servizi, indice </a:t>
            </a:r>
            <a:r>
              <a:rPr lang="it-IT" sz="15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leverage</a:t>
            </a:r>
            <a:r>
              <a:rPr lang="it-IT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indice corrente di liquidità e indice di tesoreria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4" grpId="0"/>
      <p:bldP spid="16" grpId="0" animBg="1"/>
      <p:bldP spid="17" grpId="0"/>
      <p:bldP spid="19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41872" y="122514"/>
            <a:ext cx="2675732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ricerca</a:t>
            </a:r>
            <a:endParaRPr lang="it-IT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1314450" y="863852"/>
          <a:ext cx="9045575" cy="581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Photocopy trans="3000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67" b="6891"/>
          <a:stretch>
            <a:fillRect/>
          </a:stretch>
        </p:blipFill>
        <p:spPr>
          <a:xfrm>
            <a:off x="2264239" y="784063"/>
            <a:ext cx="7146757" cy="59586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016887" y="1984972"/>
            <a:ext cx="764146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Abruzzo, il tentativo di un nuovo assetto organizzativo nella gestione del TPL è affidato al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PdL 389 del 2024.</a:t>
            </a:r>
            <a:endParaRPr lang="it-IT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4147" y="179664"/>
            <a:ext cx="3851182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possibili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Abruzzo</a:t>
            </a:r>
            <a:endParaRPr lang="it-IT" sz="22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016887" y="2780148"/>
            <a:ext cx="73941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PdL si colloca nell’ambito del miglioramento della </a:t>
            </a:r>
            <a:r>
              <a:rPr lang="it-IT" sz="1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pubblica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 intende  giovarsi dell’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agenzia regionale per la mobilità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realizzando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discontinuità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governance.</a:t>
            </a:r>
            <a:endParaRPr lang="en-US" sz="1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16885" y="3876990"/>
            <a:ext cx="7641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L’agenzia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inoltre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preposta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promuovere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gestione manageriale del TPL,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rinnovate politiche di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resilienza finanziaria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anche per meglio far fronte ai  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diversi fattori di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vulnerabilità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settore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è emerso nel periodo emergenziale)</a:t>
            </a:r>
            <a:r>
              <a:rPr lang="it-IT" sz="1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921460" y="2876360"/>
            <a:ext cx="379616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…nella sua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funzione sociale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sussidi pubblici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diretti 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garantire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agli users un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adeguato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uniforme livello di accessibilità ai servizi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trasporto pubblico 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204423" y="179664"/>
            <a:ext cx="335059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Considerazioni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introduttive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ma 1"/>
          <p:cNvGraphicFramePr/>
          <p:nvPr/>
        </p:nvGraphicFramePr>
        <p:xfrm>
          <a:off x="3005956" y="740881"/>
          <a:ext cx="5559973" cy="184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Rettangolo 4"/>
          <p:cNvSpPr/>
          <p:nvPr/>
        </p:nvSpPr>
        <p:spPr>
          <a:xfrm>
            <a:off x="5110651" y="1034135"/>
            <a:ext cx="1350581" cy="1337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 dei sussidi pubblici TPL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ccia circolare a destra 8"/>
          <p:cNvSpPr/>
          <p:nvPr/>
        </p:nvSpPr>
        <p:spPr>
          <a:xfrm>
            <a:off x="1532576" y="1834584"/>
            <a:ext cx="388883" cy="1223975"/>
          </a:xfrm>
          <a:prstGeom prst="curv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Freccia circolare a sinistra 9"/>
          <p:cNvSpPr/>
          <p:nvPr/>
        </p:nvSpPr>
        <p:spPr>
          <a:xfrm>
            <a:off x="9731507" y="1834583"/>
            <a:ext cx="367862" cy="1223975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096000" y="2876360"/>
            <a:ext cx="37961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…nel consentire di tenere basse le tariffe, realizza anche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meramente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redistributivi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“mediante erogazione di servizi sussidiati in </a:t>
            </a:r>
            <a:r>
              <a:rPr lang="it-IT" sz="17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kind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 rot="16200000">
            <a:off x="-882862" y="4287854"/>
            <a:ext cx="255230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teorico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ma 2"/>
          <p:cNvGraphicFramePr/>
          <p:nvPr/>
        </p:nvGraphicFramePr>
        <p:xfrm>
          <a:off x="3171844" y="4642010"/>
          <a:ext cx="6138043" cy="2036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2" grpId="0">
        <p:bldAsOne/>
      </p:bldGraphic>
      <p:bldP spid="9" grpId="0" animBg="1"/>
      <p:bldP spid="10" grpId="0" animBg="1"/>
      <p:bldP spid="11" grpId="0"/>
      <p:bldP spid="12" grpId="0"/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1 2"/>
          <p:cNvSpPr/>
          <p:nvPr/>
        </p:nvSpPr>
        <p:spPr>
          <a:xfrm>
            <a:off x="278196" y="545843"/>
            <a:ext cx="1559936" cy="166551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228 del 2012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97115" y="1482290"/>
            <a:ext cx="48180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restituito al governo centrale la competenza sulla gestione delle contribuzioni con la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costituzione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 Nazionale Trasporti (FNT)</a:t>
            </a: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78124" y="218663"/>
            <a:ext cx="7366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settore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Grafico 10"/>
          <p:cNvGraphicFramePr/>
          <p:nvPr/>
        </p:nvGraphicFramePr>
        <p:xfrm>
          <a:off x="1838132" y="2650249"/>
          <a:ext cx="7744018" cy="411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Rettangolo 11"/>
          <p:cNvSpPr/>
          <p:nvPr/>
        </p:nvSpPr>
        <p:spPr>
          <a:xfrm>
            <a:off x="1838132" y="2813447"/>
            <a:ext cx="20074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FNT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€ 4,9miliardi/annui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rgamena 1 2"/>
          <p:cNvSpPr/>
          <p:nvPr/>
        </p:nvSpPr>
        <p:spPr>
          <a:xfrm>
            <a:off x="278196" y="545843"/>
            <a:ext cx="1559936" cy="1665514"/>
          </a:xfrm>
          <a:prstGeom prst="vertic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Legge 228 del 2012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97115" y="1482290"/>
            <a:ext cx="481805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restituito al governo centrale la competenza sulla gestione delle contribuzioni con la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costituzione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Fondo Nazionale Trasporti (FNT)</a:t>
            </a: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78124" y="218663"/>
            <a:ext cx="7366000" cy="4308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finanziamento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settore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6" y="2635339"/>
            <a:ext cx="4953000" cy="402579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23870" y="2691104"/>
            <a:ext cx="20074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FNT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€ 4,9miliardi/annui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"/>
          <a:srcRect b="5893"/>
          <a:stretch>
            <a:fillRect/>
          </a:stretch>
        </p:blipFill>
        <p:spPr>
          <a:xfrm>
            <a:off x="68826" y="1272924"/>
            <a:ext cx="4317488" cy="511301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3391"/>
          <a:stretch>
            <a:fillRect/>
          </a:stretch>
        </p:blipFill>
        <p:spPr>
          <a:xfrm>
            <a:off x="7869724" y="1131846"/>
            <a:ext cx="4253449" cy="525408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583634" y="187796"/>
            <a:ext cx="7366000" cy="44627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misto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76084" y="3925278"/>
            <a:ext cx="27038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L’introduzione della quota “premiale” per l’accesso al Fondo ha ottenuto risultati soddisfacenti costituendo un importante traguardo per il settore.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5205" y="1289678"/>
            <a:ext cx="1988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60%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3000" dirty="0">
                <a:solidFill>
                  <a:srgbClr val="C00000"/>
                </a:solidFill>
              </a:rPr>
              <a:t>-75,4€mil.</a:t>
            </a:r>
            <a:endParaRPr lang="it-IT" sz="3000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801562" y="2069343"/>
            <a:ext cx="1988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46%</a:t>
            </a:r>
            <a:endParaRPr lang="it-IT" sz="3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it-IT" sz="3000" dirty="0">
                <a:solidFill>
                  <a:srgbClr val="C00000"/>
                </a:solidFill>
              </a:rPr>
              <a:t>-105,2€mil.</a:t>
            </a:r>
            <a:endParaRPr lang="it-IT" sz="3000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35974" y="876802"/>
            <a:ext cx="924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it-IT" sz="2000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71239" y="1018792"/>
            <a:ext cx="9242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2016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581123" y="179664"/>
            <a:ext cx="259718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ricerca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1314450" y="863852"/>
          <a:ext cx="9045575" cy="581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34160" y="179664"/>
            <a:ext cx="649113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effetti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tagli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contributivi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sulle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imprese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 TPL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 rot="5400000">
            <a:off x="10586905" y="4302199"/>
            <a:ext cx="255230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teorico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6567049" y="1028808"/>
          <a:ext cx="4358290" cy="2030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Freccia in giù 5"/>
          <p:cNvSpPr/>
          <p:nvPr/>
        </p:nvSpPr>
        <p:spPr>
          <a:xfrm>
            <a:off x="7502630" y="2856261"/>
            <a:ext cx="315310" cy="525517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440907" y="3573024"/>
            <a:ext cx="233329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«declino»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s’intende “la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progressiva erosione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valore economico del capitale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dell’impresa in un determinato periodo di tempo”</a:t>
            </a:r>
            <a:endParaRPr lang="it-IT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9300775" y="2861800"/>
            <a:ext cx="315310" cy="525517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062443" y="3549335"/>
            <a:ext cx="259869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mentre con il termine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«crisi»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fa riferimento ad “un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peggioramento ulteriore del declino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è riconducibile dai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risultati negativi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relazione ai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flussi finanziari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dalla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perdita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credito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fiducia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9642" y="2288779"/>
            <a:ext cx="519146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tagli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settore TPL correlati alla </a:t>
            </a:r>
            <a:r>
              <a:rPr lang="it-IT" sz="1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spending review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2010-2012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 al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premiale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fondo trasporti (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2015-2016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hanno esposto gli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settore ad un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 di declino e/o di crisi?</a:t>
            </a:r>
            <a:endParaRPr lang="it-IT" sz="17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sostanza,  i tagli contributivi sono qualificabili come evento scatenante (</a:t>
            </a:r>
            <a:r>
              <a:rPr lang="it-IT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 event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per il suo particolare carattere di severità - e, per l’effetto, sollecitato </a:t>
            </a:r>
            <a:r>
              <a:rPr lang="it-IT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politiche di </a:t>
            </a:r>
            <a:r>
              <a:rPr lang="it-IT" sz="1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turnaround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it-IT" sz="17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parte degli operatori del TPL?</a:t>
            </a:r>
            <a:endParaRPr lang="it-IT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54900" y="179664"/>
            <a:ext cx="6449651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dell’indagine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modello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Z’-Score di Altman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/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57" b="9280"/>
          <a:stretch>
            <a:fillRect/>
          </a:stretch>
        </p:blipFill>
        <p:spPr bwMode="auto">
          <a:xfrm>
            <a:off x="2564069" y="1628543"/>
            <a:ext cx="7475281" cy="4324583"/>
          </a:xfrm>
          <a:prstGeom prst="rect">
            <a:avLst/>
          </a:prstGeom>
          <a:noFill/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8" r="11104" b="29921"/>
          <a:stretch>
            <a:fillRect/>
          </a:stretch>
        </p:blipFill>
        <p:spPr>
          <a:xfrm>
            <a:off x="0" y="1628543"/>
            <a:ext cx="2104233" cy="1019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46964" y="179664"/>
            <a:ext cx="4065536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risultati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economico-patrimoniali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20" y="712979"/>
            <a:ext cx="9854004" cy="5430406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5397124" y="2045561"/>
            <a:ext cx="2818503" cy="1882588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1142483" y="6201574"/>
            <a:ext cx="612742" cy="4572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397124" y="4185837"/>
            <a:ext cx="2086242" cy="25818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5397123" y="794937"/>
            <a:ext cx="2818504" cy="258184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542925" y="2805721"/>
            <a:ext cx="980951" cy="1704975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4592</Words>
  <Application>WPS Presentation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Tema di Office</vt:lpstr>
      <vt:lpstr>Le nuove possibili strategie di intervento nel settore del Trasporto Pubblico Locale alla luce dei dati dei Conti Pubblici Territoriali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nuove strategie del Trasporto Pubblico Locale nella prospettiva di una recente attività di ricerca scientifica tra progetti normativi e politiche di resilienza</dc:title>
  <dc:creator>Vincenzo Mergiotti</dc:creator>
  <cp:lastModifiedBy>jfischetti</cp:lastModifiedBy>
  <cp:revision>350</cp:revision>
  <dcterms:created xsi:type="dcterms:W3CDTF">2024-10-02T07:02:00Z</dcterms:created>
  <dcterms:modified xsi:type="dcterms:W3CDTF">2024-11-14T09:53:14Z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7200E868AC58441C97A088F71DE02CBB_13</vt:lpwstr>
  </property>
  <property fmtid="{D5CDD505-2E9C-101B-9397-08002B2CF9AE}" pid="3" name="KSOProductBuildVer">
    <vt:lpwstr>1033-12.2.0.18607</vt:lpwstr>
  </property>
</Properties>
</file>