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3"/>
    <p:sldId id="294" r:id="rId4"/>
    <p:sldId id="257" r:id="rId5"/>
    <p:sldId id="259" r:id="rId6"/>
    <p:sldId id="285" r:id="rId7"/>
    <p:sldId id="291" r:id="rId8"/>
    <p:sldId id="287" r:id="rId9"/>
    <p:sldId id="281" r:id="rId10"/>
    <p:sldId id="282" r:id="rId11"/>
    <p:sldId id="28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ustomXml" Target="../customXml/item3.xml"/><Relationship Id="rId18" Type="http://schemas.openxmlformats.org/officeDocument/2006/relationships/customXml" Target="../customXml/item2.xml"/><Relationship Id="rId17" Type="http://schemas.openxmlformats.org/officeDocument/2006/relationships/customXml" Target="../customXml/item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F9114E-723C-472B-BE7F-5CF114A52C89}" type="datetimeFigureOut">
              <a:rPr lang="it-IT" smtClean="0"/>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98AF5-F61F-4F8C-BEDF-DC9B5E313925}" type="slidenum">
              <a:rPr lang="it-IT" smtClean="0"/>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a:p>
        </p:txBody>
      </p:sp>
      <p:sp>
        <p:nvSpPr>
          <p:cNvPr id="3" name="Subtitle 2"/>
          <p:cNvSpPr>
            <a:spLocks noGrp="1"/>
          </p:cNvSpPr>
          <p:nvPr>
            <p:ph type="subTitle" idx="1" hasCustomPrompt="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380080FF-2837-43DB-AA70-709E7EF77B4D}"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a:p>
        </p:txBody>
      </p:sp>
      <p:sp>
        <p:nvSpPr>
          <p:cNvPr id="3" name="Text Placeholder 2"/>
          <p:cNvSpPr>
            <a:spLocks noGrp="1"/>
          </p:cNvSpPr>
          <p:nvPr>
            <p:ph type="body" idx="1" hasCustomPrompt="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2B46A370-98A9-49C2-9684-876749353277}"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a:p>
        </p:txBody>
      </p:sp>
      <p:sp>
        <p:nvSpPr>
          <p:cNvPr id="23" name="Text Placeholder 9"/>
          <p:cNvSpPr>
            <a:spLocks noGrp="1"/>
          </p:cNvSpPr>
          <p:nvPr>
            <p:ph type="body" sz="quarter" idx="13" hasCustomPrompt="1"/>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endParaRPr lang="it-IT"/>
          </a:p>
        </p:txBody>
      </p:sp>
      <p:sp>
        <p:nvSpPr>
          <p:cNvPr id="3" name="Text Placeholder 2"/>
          <p:cNvSpPr>
            <a:spLocks noGrp="1"/>
          </p:cNvSpPr>
          <p:nvPr>
            <p:ph type="body" idx="1" hasCustomPrompt="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BEC455FD-2BD6-441A-B77D-2559B063D31F}"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panose="020B0604020202020204"/>
              </a:rPr>
              <a:t>”</a:t>
            </a:r>
            <a:endParaRPr lang="en-US">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4DABCA39-D417-487F-90CC-4CF1C2B7D480}"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a:p>
        </p:txBody>
      </p:sp>
      <p:sp>
        <p:nvSpPr>
          <p:cNvPr id="23" name="Text Placeholder 9"/>
          <p:cNvSpPr>
            <a:spLocks noGrp="1"/>
          </p:cNvSpPr>
          <p:nvPr>
            <p:ph type="body" sz="quarter" idx="13" hasCustomPrompt="1"/>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endParaRPr lang="it-IT"/>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266FDC56-8E1C-4866-8B6A-C7CD68958831}"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a:p>
        </p:txBody>
      </p:sp>
      <p:sp>
        <p:nvSpPr>
          <p:cNvPr id="23" name="Text Placeholder 9"/>
          <p:cNvSpPr>
            <a:spLocks noGrp="1"/>
          </p:cNvSpPr>
          <p:nvPr>
            <p:ph type="body" sz="quarter" idx="13" hasCustomPrompt="1"/>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endParaRPr lang="it-IT"/>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992EBFCA-C92F-4CE5-81D6-F6C325730E40}"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a:t>
            </a:r>
            <a:endParaRPr lang="en-US"/>
          </a:p>
        </p:txBody>
      </p:sp>
      <p:sp>
        <p:nvSpPr>
          <p:cNvPr id="3" name="Vertical Text Placeholder 2"/>
          <p:cNvSpPr>
            <a:spLocks noGrp="1"/>
          </p:cNvSpPr>
          <p:nvPr>
            <p:ph type="body" orient="vert" idx="1" hasCustomPrompt="1"/>
          </p:nvPr>
        </p:nvSpPr>
        <p:spPr/>
        <p:txBody>
          <a:bodyPr vert="eaVert"/>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Date Placeholder 3"/>
          <p:cNvSpPr>
            <a:spLocks noGrp="1"/>
          </p:cNvSpPr>
          <p:nvPr>
            <p:ph type="dt" sz="half" idx="10"/>
          </p:nvPr>
        </p:nvSpPr>
        <p:spPr/>
        <p:txBody>
          <a:bodyPr/>
          <a:lstStyle/>
          <a:p>
            <a:fld id="{7D2C2A6B-AFDF-40F9-AE36-3D95D84E511E}"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7967673" y="609599"/>
            <a:ext cx="1304743" cy="5251451"/>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hasCustomPrompt="1"/>
          </p:nvPr>
        </p:nvSpPr>
        <p:spPr>
          <a:xfrm>
            <a:off x="677335" y="609600"/>
            <a:ext cx="7060150" cy="5251450"/>
          </a:xfrm>
        </p:spPr>
        <p:txBody>
          <a:bodyPr vert="eaVert"/>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Date Placeholder 3"/>
          <p:cNvSpPr>
            <a:spLocks noGrp="1"/>
          </p:cNvSpPr>
          <p:nvPr>
            <p:ph type="dt" sz="half" idx="10"/>
          </p:nvPr>
        </p:nvSpPr>
        <p:spPr/>
        <p:txBody>
          <a:bodyPr/>
          <a:lstStyle/>
          <a:p>
            <a:fld id="{E18A9B1E-B8D9-45F6-B83F-4201D3B330DD}"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it-IT"/>
              <a:t>Fare clic per modificare lo stile del titolo</a:t>
            </a:r>
            <a:endParaRPr lang="en-US"/>
          </a:p>
        </p:txBody>
      </p:sp>
      <p:sp>
        <p:nvSpPr>
          <p:cNvPr id="3" name="Content Placeholder 2"/>
          <p:cNvSpPr>
            <a:spLocks noGrp="1"/>
          </p:cNvSpPr>
          <p:nvPr>
            <p:ph idx="1" hasCustomPrompt="1"/>
          </p:nvPr>
        </p:nvSpPr>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Date Placeholder 3"/>
          <p:cNvSpPr>
            <a:spLocks noGrp="1"/>
          </p:cNvSpPr>
          <p:nvPr>
            <p:ph type="dt" sz="half" idx="10"/>
          </p:nvPr>
        </p:nvSpPr>
        <p:spPr/>
        <p:txBody>
          <a:bodyPr/>
          <a:lstStyle/>
          <a:p>
            <a:fld id="{AEFDDDCE-2EA6-4E55-BFA6-51D32F78A592}"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2700867"/>
            <a:ext cx="8596668" cy="1826581"/>
          </a:xfrm>
        </p:spPr>
        <p:txBody>
          <a:bodyPr anchor="b"/>
          <a:lstStyle>
            <a:lvl1pPr algn="l">
              <a:defRPr sz="4000" b="0" cap="none"/>
            </a:lvl1pPr>
          </a:lstStyle>
          <a:p>
            <a:r>
              <a:rPr lang="it-IT"/>
              <a:t>Fare clic per modificare lo stile del titolo</a:t>
            </a:r>
            <a:endParaRPr lang="en-US"/>
          </a:p>
        </p:txBody>
      </p:sp>
      <p:sp>
        <p:nvSpPr>
          <p:cNvPr id="3" name="Text Placeholder 2"/>
          <p:cNvSpPr>
            <a:spLocks noGrp="1"/>
          </p:cNvSpPr>
          <p:nvPr>
            <p:ph type="body" idx="1" hasCustomPrompt="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endParaRPr lang="it-IT"/>
          </a:p>
        </p:txBody>
      </p:sp>
      <p:sp>
        <p:nvSpPr>
          <p:cNvPr id="4" name="Date Placeholder 3"/>
          <p:cNvSpPr>
            <a:spLocks noGrp="1"/>
          </p:cNvSpPr>
          <p:nvPr>
            <p:ph type="dt" sz="half" idx="10"/>
          </p:nvPr>
        </p:nvSpPr>
        <p:spPr/>
        <p:txBody>
          <a:bodyPr/>
          <a:lstStyle/>
          <a:p>
            <a:fld id="{F4B41ACA-ADEB-4BAA-9595-A677615CFF98}"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a:t>
            </a:r>
            <a:endParaRPr lang="en-US"/>
          </a:p>
        </p:txBody>
      </p:sp>
      <p:sp>
        <p:nvSpPr>
          <p:cNvPr id="3" name="Content Placeholder 2"/>
          <p:cNvSpPr>
            <a:spLocks noGrp="1"/>
          </p:cNvSpPr>
          <p:nvPr>
            <p:ph sz="half" idx="1" hasCustomPrompt="1"/>
          </p:nvPr>
        </p:nvSpPr>
        <p:spPr>
          <a:xfrm>
            <a:off x="677334" y="2160589"/>
            <a:ext cx="4184035" cy="3880772"/>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Content Placeholder 3"/>
          <p:cNvSpPr>
            <a:spLocks noGrp="1"/>
          </p:cNvSpPr>
          <p:nvPr>
            <p:ph sz="half" idx="2" hasCustomPrompt="1"/>
          </p:nvPr>
        </p:nvSpPr>
        <p:spPr>
          <a:xfrm>
            <a:off x="5089970" y="2160589"/>
            <a:ext cx="4184034" cy="3880773"/>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5" name="Date Placeholder 4"/>
          <p:cNvSpPr>
            <a:spLocks noGrp="1"/>
          </p:cNvSpPr>
          <p:nvPr>
            <p:ph type="dt" sz="half" idx="10"/>
          </p:nvPr>
        </p:nvSpPr>
        <p:spPr/>
        <p:txBody>
          <a:bodyPr/>
          <a:lstStyle/>
          <a:p>
            <a:fld id="{5372D215-48C4-42B1-B5CB-399C9DA4ADE3}"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hasCustomPrompt="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endParaRPr lang="it-IT"/>
          </a:p>
        </p:txBody>
      </p:sp>
      <p:sp>
        <p:nvSpPr>
          <p:cNvPr id="4" name="Content Placeholder 3"/>
          <p:cNvSpPr>
            <a:spLocks noGrp="1"/>
          </p:cNvSpPr>
          <p:nvPr>
            <p:ph sz="half" idx="2" hasCustomPrompt="1"/>
          </p:nvPr>
        </p:nvSpPr>
        <p:spPr>
          <a:xfrm>
            <a:off x="675745" y="2737245"/>
            <a:ext cx="4185623" cy="3304117"/>
          </a:xfrm>
        </p:spPr>
        <p:txBody>
          <a:bodyPr>
            <a:normAutofit/>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5" name="Text Placeholder 4"/>
          <p:cNvSpPr>
            <a:spLocks noGrp="1"/>
          </p:cNvSpPr>
          <p:nvPr>
            <p:ph type="body" sz="quarter" idx="3" hasCustomPrompt="1"/>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endParaRPr lang="it-IT"/>
          </a:p>
        </p:txBody>
      </p:sp>
      <p:sp>
        <p:nvSpPr>
          <p:cNvPr id="6" name="Content Placeholder 5"/>
          <p:cNvSpPr>
            <a:spLocks noGrp="1"/>
          </p:cNvSpPr>
          <p:nvPr>
            <p:ph sz="quarter" idx="4" hasCustomPrompt="1"/>
          </p:nvPr>
        </p:nvSpPr>
        <p:spPr>
          <a:xfrm>
            <a:off x="5088384" y="2737245"/>
            <a:ext cx="4185617" cy="3304117"/>
          </a:xfrm>
        </p:spPr>
        <p:txBody>
          <a:bodyPr>
            <a:normAutofit/>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7" name="Date Placeholder 6"/>
          <p:cNvSpPr>
            <a:spLocks noGrp="1"/>
          </p:cNvSpPr>
          <p:nvPr>
            <p:ph type="dt" sz="half" idx="10"/>
          </p:nvPr>
        </p:nvSpPr>
        <p:spPr/>
        <p:txBody>
          <a:bodyPr/>
          <a:lstStyle/>
          <a:p>
            <a:fld id="{5F1D2109-4146-4D95-95B7-EE5D2F902734}" type="datetime1">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1320800"/>
          </a:xfrm>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C3DF3296-CEF5-46BD-AE7F-855A1288B1DA}"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BFB22-B510-4C12-A845-1BF39C2BF1E1}" type="datetime1">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1498604"/>
            <a:ext cx="3854528" cy="1278466"/>
          </a:xfrm>
        </p:spPr>
        <p:txBody>
          <a:bodyPr anchor="b">
            <a:normAutofit/>
          </a:bodyPr>
          <a:lstStyle>
            <a:lvl1pPr>
              <a:defRPr sz="2000"/>
            </a:lvl1pPr>
          </a:lstStyle>
          <a:p>
            <a:r>
              <a:rPr lang="it-IT"/>
              <a:t>Fare clic per modificare lo stile del titolo</a:t>
            </a:r>
            <a:endParaRPr lang="en-US"/>
          </a:p>
        </p:txBody>
      </p:sp>
      <p:sp>
        <p:nvSpPr>
          <p:cNvPr id="3" name="Content Placeholder 2"/>
          <p:cNvSpPr>
            <a:spLocks noGrp="1"/>
          </p:cNvSpPr>
          <p:nvPr>
            <p:ph idx="1" hasCustomPrompt="1"/>
          </p:nvPr>
        </p:nvSpPr>
        <p:spPr>
          <a:xfrm>
            <a:off x="4760461" y="514924"/>
            <a:ext cx="4513541" cy="5526437"/>
          </a:xfrm>
        </p:spPr>
        <p:txBody>
          <a:bodyPr>
            <a:normAutofit/>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Text Placeholder 3"/>
          <p:cNvSpPr>
            <a:spLocks noGrp="1"/>
          </p:cNvSpPr>
          <p:nvPr>
            <p:ph type="body" sz="half" idx="2" hasCustomPrompt="1"/>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it-IT"/>
              <a:t>Modifica gli stili del testo dello schema</a:t>
            </a:r>
            <a:endParaRPr lang="it-IT"/>
          </a:p>
        </p:txBody>
      </p:sp>
      <p:sp>
        <p:nvSpPr>
          <p:cNvPr id="5" name="Date Placeholder 4"/>
          <p:cNvSpPr>
            <a:spLocks noGrp="1"/>
          </p:cNvSpPr>
          <p:nvPr>
            <p:ph type="dt" sz="half" idx="10"/>
          </p:nvPr>
        </p:nvSpPr>
        <p:spPr/>
        <p:txBody>
          <a:bodyPr/>
          <a:lstStyle/>
          <a:p>
            <a:fld id="{823205B6-9AAA-4AFB-9414-ED1994AC6706}"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a:p>
        </p:txBody>
      </p:sp>
      <p:sp>
        <p:nvSpPr>
          <p:cNvPr id="3" name="Picture Placeholder 2"/>
          <p:cNvSpPr>
            <a:spLocks noGrp="1" noChangeAspect="1"/>
          </p:cNvSpPr>
          <p:nvPr>
            <p:ph type="pic" idx="1" hasCustomPrompt="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hasCustomPrompt="1"/>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endParaRPr lang="it-IT"/>
          </a:p>
        </p:txBody>
      </p:sp>
      <p:sp>
        <p:nvSpPr>
          <p:cNvPr id="5" name="Date Placeholder 4"/>
          <p:cNvSpPr>
            <a:spLocks noGrp="1"/>
          </p:cNvSpPr>
          <p:nvPr>
            <p:ph type="dt" sz="half" idx="10"/>
          </p:nvPr>
        </p:nvSpPr>
        <p:spPr/>
        <p:txBody>
          <a:bodyPr/>
          <a:lstStyle/>
          <a:p>
            <a:fld id="{20890761-3D1E-4F8E-8B48-DA971B568852}"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578D9A-EF1E-458D-87FC-9F202F18615E}" type="datetime1">
              <a:rPr lang="en-US" smtClean="0"/>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finanze.regione.emilia-romagna.it/conti-pubblici-territorial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56064" y="2060061"/>
            <a:ext cx="7766936" cy="1703755"/>
          </a:xfrm>
        </p:spPr>
        <p:txBody>
          <a:bodyPr/>
          <a:lstStyle/>
          <a:p>
            <a:pPr algn="ctr"/>
            <a:br>
              <a:rPr lang="it-IT" sz="3200" b="1">
                <a:solidFill>
                  <a:schemeClr val="tx1"/>
                </a:solidFill>
              </a:rPr>
            </a:br>
            <a:br>
              <a:rPr lang="it-IT" sz="3200" b="1">
                <a:solidFill>
                  <a:schemeClr val="tx1"/>
                </a:solidFill>
              </a:rPr>
            </a:br>
            <a:r>
              <a:rPr lang="it-IT" sz="3200" b="1">
                <a:solidFill>
                  <a:schemeClr val="tx1"/>
                </a:solidFill>
              </a:rPr>
              <a:t>Conti Pubblici Territoriali provinciali</a:t>
            </a:r>
            <a:br>
              <a:rPr lang="it-IT" sz="3200" b="1">
                <a:solidFill>
                  <a:schemeClr val="tx1"/>
                </a:solidFill>
              </a:rPr>
            </a:br>
            <a:endParaRPr lang="it-IT" sz="3200" b="1">
              <a:solidFill>
                <a:schemeClr val="tx1"/>
              </a:solidFill>
            </a:endParaRPr>
          </a:p>
        </p:txBody>
      </p:sp>
      <p:sp>
        <p:nvSpPr>
          <p:cNvPr id="3" name="Sottotitolo 2"/>
          <p:cNvSpPr>
            <a:spLocks noGrp="1"/>
          </p:cNvSpPr>
          <p:nvPr>
            <p:ph type="subTitle" idx="1"/>
          </p:nvPr>
        </p:nvSpPr>
        <p:spPr>
          <a:xfrm>
            <a:off x="1611293" y="4152752"/>
            <a:ext cx="7256477" cy="410548"/>
          </a:xfrm>
        </p:spPr>
        <p:txBody>
          <a:bodyPr>
            <a:noAutofit/>
          </a:bodyPr>
          <a:lstStyle/>
          <a:p>
            <a:pPr algn="ctr"/>
            <a:r>
              <a:rPr lang="it-IT">
                <a:solidFill>
                  <a:schemeClr val="tx1"/>
                </a:solidFill>
              </a:rPr>
              <a:t>Progetto del Nucleo Regionale CPT Emilia-Romagna</a:t>
            </a:r>
            <a:endParaRPr lang="it-IT">
              <a:solidFill>
                <a:schemeClr val="tx1"/>
              </a:solidFill>
            </a:endParaRPr>
          </a:p>
        </p:txBody>
      </p:sp>
      <p:sp>
        <p:nvSpPr>
          <p:cNvPr id="6" name="Sottotitolo 2"/>
          <p:cNvSpPr txBox="1"/>
          <p:nvPr/>
        </p:nvSpPr>
        <p:spPr>
          <a:xfrm>
            <a:off x="783998" y="1139917"/>
            <a:ext cx="4572000" cy="641103"/>
          </a:xfrm>
          <a:prstGeom prst="rect">
            <a:avLst/>
          </a:prstGeom>
        </p:spPr>
        <p:txBody>
          <a:bodyPr vert="horz" lIns="91440" tIns="45720" rIns="91440" bIns="45720" rtlCol="0" anchor="t">
            <a:normAutofit fontScale="62500" lnSpcReduction="20000"/>
          </a:bodyPr>
          <a:lstStyle>
            <a:lvl1pPr marL="0" indent="0" algn="r" defTabSz="457200" rtl="0" eaLnBrk="1" latinLnBrk="0" hangingPunct="1">
              <a:spcBef>
                <a:spcPts val="1000"/>
              </a:spcBef>
              <a:spcAft>
                <a:spcPts val="0"/>
              </a:spcAft>
              <a:buClr>
                <a:schemeClr val="accent1"/>
              </a:buClr>
              <a:buSzPct val="80000"/>
              <a:buFont typeface="Wingdings 3" panose="05040102010807070707"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panose="05040102010807070707"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panose="05040102010807070707"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panose="05040102010807070707" charset="2"/>
              <a:buNone/>
              <a:defRPr sz="1200" kern="1200">
                <a:solidFill>
                  <a:schemeClr val="tx1">
                    <a:tint val="75000"/>
                  </a:schemeClr>
                </a:solidFill>
                <a:latin typeface="+mn-lt"/>
                <a:ea typeface="+mn-ea"/>
                <a:cs typeface="+mn-cs"/>
              </a:defRPr>
            </a:lvl9pPr>
          </a:lstStyle>
          <a:p>
            <a:pPr algn="l"/>
            <a:r>
              <a:rPr lang="it-IT">
                <a:solidFill>
                  <a:schemeClr val="tx1"/>
                </a:solidFill>
              </a:rPr>
              <a:t>     Direzione generale Risorse, Europa, Innovazione e Istituzioni</a:t>
            </a:r>
            <a:endParaRPr lang="it-IT">
              <a:solidFill>
                <a:schemeClr val="tx1"/>
              </a:solidFill>
            </a:endParaRPr>
          </a:p>
          <a:p>
            <a:pPr algn="ctr"/>
            <a:r>
              <a:rPr lang="it-IT">
                <a:solidFill>
                  <a:schemeClr val="tx1"/>
                </a:solidFill>
              </a:rPr>
              <a:t>Settore Pianificazione finanziaria, Controllo di gestione e Partecipate</a:t>
            </a:r>
            <a:endParaRPr lang="it-IT">
              <a:solidFill>
                <a:schemeClr val="tx1"/>
              </a:solidFill>
            </a:endParaRPr>
          </a:p>
          <a:p>
            <a:endParaRPr lang="it-IT">
              <a:solidFill>
                <a:schemeClr val="tx1"/>
              </a:solidFill>
            </a:endParaRPr>
          </a:p>
          <a:p>
            <a:endParaRPr lang="it-IT">
              <a:solidFill>
                <a:schemeClr val="tx1"/>
              </a:solidFill>
            </a:endParaRPr>
          </a:p>
        </p:txBody>
      </p:sp>
      <p:sp>
        <p:nvSpPr>
          <p:cNvPr id="9" name="CasellaDiTesto 8"/>
          <p:cNvSpPr txBox="1"/>
          <p:nvPr/>
        </p:nvSpPr>
        <p:spPr>
          <a:xfrm>
            <a:off x="6904538" y="6356470"/>
            <a:ext cx="2521291" cy="307777"/>
          </a:xfrm>
          <a:prstGeom prst="rect">
            <a:avLst/>
          </a:prstGeom>
          <a:noFill/>
        </p:spPr>
        <p:txBody>
          <a:bodyPr wrap="square">
            <a:spAutoFit/>
          </a:bodyPr>
          <a:lstStyle/>
          <a:p>
            <a:r>
              <a:rPr lang="it-IT" sz="1400" b="1"/>
              <a:t>Roma, 07 novembre2024</a:t>
            </a:r>
            <a:endParaRPr lang="it-IT" sz="1400"/>
          </a:p>
        </p:txBody>
      </p:sp>
      <p:sp>
        <p:nvSpPr>
          <p:cNvPr id="10" name="Segnaposto numero diapositiva 9"/>
          <p:cNvSpPr>
            <a:spLocks noGrp="1"/>
          </p:cNvSpPr>
          <p:nvPr>
            <p:ph type="sldNum" sz="quarter" idx="12"/>
          </p:nvPr>
        </p:nvSpPr>
        <p:spPr>
          <a:xfrm>
            <a:off x="4656686" y="6356470"/>
            <a:ext cx="820661"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pic>
        <p:nvPicPr>
          <p:cNvPr id="8" name="Immagine 7"/>
          <p:cNvPicPr>
            <a:picLocks noChangeAspect="1"/>
          </p:cNvPicPr>
          <p:nvPr/>
        </p:nvPicPr>
        <p:blipFill rotWithShape="1">
          <a:blip r:embed="rId1" cstate="print">
            <a:extLst>
              <a:ext uri="{28A0092B-C50C-407E-A947-70E740481C1C}">
                <a14:useLocalDpi xmlns:a14="http://schemas.microsoft.com/office/drawing/2010/main" val="0"/>
              </a:ext>
            </a:extLst>
          </a:blip>
          <a:srcRect l="10253" t="11474" r="8710" b="14084"/>
          <a:stretch>
            <a:fillRect/>
          </a:stretch>
        </p:blipFill>
        <p:spPr bwMode="auto">
          <a:xfrm>
            <a:off x="7080699" y="371173"/>
            <a:ext cx="1084485" cy="559429"/>
          </a:xfrm>
          <a:prstGeom prst="rect">
            <a:avLst/>
          </a:prstGeom>
          <a:ln>
            <a:noFill/>
          </a:ln>
        </p:spPr>
      </p:pic>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6560" y="1000669"/>
            <a:ext cx="2692761" cy="5594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1547" y="558565"/>
            <a:ext cx="3008517" cy="442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6"/>
          <p:cNvSpPr txBox="1"/>
          <p:nvPr/>
        </p:nvSpPr>
        <p:spPr>
          <a:xfrm>
            <a:off x="783998" y="5616897"/>
            <a:ext cx="3304515" cy="938719"/>
          </a:xfrm>
          <a:prstGeom prst="rect">
            <a:avLst/>
          </a:prstGeom>
          <a:noFill/>
        </p:spPr>
        <p:txBody>
          <a:bodyPr wrap="square">
            <a:spAutoFit/>
          </a:bodyPr>
          <a:lstStyle/>
          <a:p>
            <a:r>
              <a:rPr lang="en-US" sz="1200">
                <a:latin typeface="Times New Roman" panose="02020603050405020304" pitchFamily="18" charset="0"/>
                <a:cs typeface="Times New Roman" panose="02020603050405020304" pitchFamily="18" charset="0"/>
              </a:rPr>
              <a:t>Fonti dati:</a:t>
            </a:r>
            <a:endParaRPr lang="en-US" sz="1200">
              <a:latin typeface="Times New Roman" panose="02020603050405020304" pitchFamily="18" charset="0"/>
              <a:cs typeface="Times New Roman" panose="02020603050405020304" pitchFamily="18" charset="0"/>
            </a:endParaRPr>
          </a:p>
          <a:p>
            <a:endParaRPr lang="en-US" sz="700">
              <a:latin typeface="Times New Roman" panose="02020603050405020304" pitchFamily="18" charset="0"/>
              <a:cs typeface="Times New Roman" panose="02020603050405020304" pitchFamily="18" charset="0"/>
            </a:endParaRPr>
          </a:p>
          <a:p>
            <a:r>
              <a:rPr lang="en-US" sz="1200">
                <a:latin typeface="Times New Roman" panose="02020603050405020304" pitchFamily="18" charset="0"/>
                <a:cs typeface="Times New Roman" panose="02020603050405020304" pitchFamily="18" charset="0"/>
              </a:rPr>
              <a:t>CPT Nucleo Emilia-Romagna </a:t>
            </a:r>
            <a:endParaRPr lang="en-US" sz="1200">
              <a:latin typeface="Times New Roman" panose="02020603050405020304" pitchFamily="18" charset="0"/>
              <a:cs typeface="Times New Roman" panose="02020603050405020304" pitchFamily="18" charset="0"/>
            </a:endParaRPr>
          </a:p>
          <a:p>
            <a:r>
              <a:rPr lang="en-US" sz="1200">
                <a:latin typeface="Times New Roman" panose="02020603050405020304" pitchFamily="18" charset="0"/>
                <a:cs typeface="Times New Roman" panose="02020603050405020304" pitchFamily="18" charset="0"/>
              </a:rPr>
              <a:t>Statistica regionale</a:t>
            </a:r>
            <a:endParaRPr lang="en-US" sz="1200">
              <a:latin typeface="Times New Roman" panose="02020603050405020304" pitchFamily="18" charset="0"/>
              <a:cs typeface="Times New Roman" panose="02020603050405020304" pitchFamily="18" charset="0"/>
            </a:endParaRPr>
          </a:p>
          <a:p>
            <a:r>
              <a:rPr lang="en-US" sz="1200">
                <a:latin typeface="Times New Roman" panose="02020603050405020304" pitchFamily="18" charset="0"/>
                <a:cs typeface="Times New Roman" panose="02020603050405020304" pitchFamily="18" charset="0"/>
              </a:rPr>
              <a:t>ISTAT</a:t>
            </a:r>
            <a:endParaRPr lang="en-US" sz="12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276720"/>
            <a:ext cx="8596668" cy="630725"/>
          </a:xfrm>
        </p:spPr>
        <p:txBody>
          <a:bodyPr>
            <a:normAutofit/>
          </a:bodyPr>
          <a:lstStyle/>
          <a:p>
            <a:r>
              <a:rPr lang="it-IT" sz="2800">
                <a:solidFill>
                  <a:schemeClr val="tx1"/>
                </a:solidFill>
              </a:rPr>
              <a:t>Frequenza di aggiornamento dei criteri</a:t>
            </a:r>
            <a:endParaRPr lang="it-IT" sz="2800">
              <a:solidFill>
                <a:schemeClr val="tx1"/>
              </a:solidFill>
            </a:endParaRPr>
          </a:p>
        </p:txBody>
      </p:sp>
      <p:sp>
        <p:nvSpPr>
          <p:cNvPr id="3" name="Segnaposto contenuto 2"/>
          <p:cNvSpPr>
            <a:spLocks noGrp="1"/>
          </p:cNvSpPr>
          <p:nvPr>
            <p:ph idx="1"/>
          </p:nvPr>
        </p:nvSpPr>
        <p:spPr>
          <a:xfrm>
            <a:off x="677334" y="822264"/>
            <a:ext cx="8596668" cy="3536203"/>
          </a:xfrm>
        </p:spPr>
        <p:txBody>
          <a:bodyPr>
            <a:normAutofit/>
          </a:bodyPr>
          <a:lstStyle/>
          <a:p>
            <a:pPr algn="just"/>
            <a:r>
              <a:rPr lang="it-IT" sz="1600">
                <a:solidFill>
                  <a:schemeClr val="tx1"/>
                </a:solidFill>
              </a:rPr>
              <a:t>I criteri di tipo economico o riferiti alle quote di possesso non sono stabili e necessitano di una revisione annuale.</a:t>
            </a:r>
            <a:endParaRPr lang="it-IT" sz="1600">
              <a:solidFill>
                <a:schemeClr val="tx1"/>
              </a:solidFill>
            </a:endParaRPr>
          </a:p>
          <a:p>
            <a:pPr algn="just"/>
            <a:r>
              <a:rPr lang="it-IT" sz="1600">
                <a:solidFill>
                  <a:schemeClr val="tx1"/>
                </a:solidFill>
              </a:rPr>
              <a:t>I criteri geografici possono essere definiti stabili e quindi replicabili da un anno all’altro, sempre che non intervengano «allargamenti» di province per acquisizione di nuovi comuni da regioni limitrofe (caso della provincia di Rimini che ha acquisito comuni che appartenevano al territorio pesarese).</a:t>
            </a:r>
            <a:endParaRPr lang="it-IT" sz="1600">
              <a:solidFill>
                <a:schemeClr val="tx1"/>
              </a:solidFill>
            </a:endParaRPr>
          </a:p>
          <a:p>
            <a:pPr algn="just"/>
            <a:r>
              <a:rPr lang="it-IT" sz="1600">
                <a:solidFill>
                  <a:schemeClr val="tx1"/>
                </a:solidFill>
              </a:rPr>
              <a:t>Il criterio della popolazione è da aggiornare annualmente, trattandosi di un dato che varia nel tempo (fonte: Statistica regionale).</a:t>
            </a:r>
            <a:endParaRPr lang="it-IT" sz="1600">
              <a:solidFill>
                <a:schemeClr val="tx1"/>
              </a:solidFill>
            </a:endParaRPr>
          </a:p>
          <a:p>
            <a:pPr algn="just"/>
            <a:r>
              <a:rPr lang="it-IT" sz="1600">
                <a:solidFill>
                  <a:schemeClr val="tx1"/>
                </a:solidFill>
              </a:rPr>
              <a:t>Laddove l’attività è svolta all’interno di una sola provincia il criterio è stabile, facendo attenzione ad eventuali variazioni che potrebbero fare sconfinare l’operatività dell’ente in una o più province limitrofe o anche attraverso la creazione di unità locali presso altre province o regioni.</a:t>
            </a:r>
            <a:endParaRPr lang="it-IT" sz="1600">
              <a:solidFill>
                <a:schemeClr val="tx1"/>
              </a:solidFill>
            </a:endParaRPr>
          </a:p>
        </p:txBody>
      </p:sp>
      <p:sp>
        <p:nvSpPr>
          <p:cNvPr id="4" name="Segnaposto numero diapositiva 3"/>
          <p:cNvSpPr>
            <a:spLocks noGrp="1"/>
          </p:cNvSpPr>
          <p:nvPr>
            <p:ph type="sldNum" sz="quarter" idx="12"/>
          </p:nvPr>
        </p:nvSpPr>
        <p:spPr>
          <a:xfrm>
            <a:off x="4362695" y="6322019"/>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
        <p:nvSpPr>
          <p:cNvPr id="6" name="CasellaDiTesto 5"/>
          <p:cNvSpPr txBox="1"/>
          <p:nvPr/>
        </p:nvSpPr>
        <p:spPr>
          <a:xfrm>
            <a:off x="742383" y="4259345"/>
            <a:ext cx="7432895" cy="523220"/>
          </a:xfrm>
          <a:prstGeom prst="rect">
            <a:avLst/>
          </a:prstGeom>
          <a:noFill/>
        </p:spPr>
        <p:txBody>
          <a:bodyPr wrap="square">
            <a:spAutoFit/>
          </a:bodyPr>
          <a:lstStyle/>
          <a:p>
            <a:r>
              <a:rPr lang="it-IT" sz="2800">
                <a:latin typeface="+mj-lt"/>
                <a:ea typeface="+mj-ea"/>
                <a:cs typeface="+mj-cs"/>
              </a:rPr>
              <a:t>Procedura di suddivisione delle spese</a:t>
            </a:r>
            <a:endParaRPr lang="it-IT" sz="2800">
              <a:latin typeface="+mj-lt"/>
              <a:ea typeface="+mj-ea"/>
              <a:cs typeface="+mj-cs"/>
            </a:endParaRPr>
          </a:p>
        </p:txBody>
      </p:sp>
      <p:sp>
        <p:nvSpPr>
          <p:cNvPr id="8" name="CasellaDiTesto 7"/>
          <p:cNvSpPr txBox="1"/>
          <p:nvPr/>
        </p:nvSpPr>
        <p:spPr>
          <a:xfrm>
            <a:off x="742383" y="4782565"/>
            <a:ext cx="8048531" cy="1323439"/>
          </a:xfrm>
          <a:prstGeom prst="rect">
            <a:avLst/>
          </a:prstGeom>
          <a:noFill/>
        </p:spPr>
        <p:txBody>
          <a:bodyPr wrap="square">
            <a:spAutoFit/>
          </a:bodyPr>
          <a:lstStyle/>
          <a:p>
            <a:pPr marL="342900" indent="-342900" algn="just">
              <a:spcBef>
                <a:spcPts val="1000"/>
              </a:spcBef>
              <a:buClr>
                <a:schemeClr val="accent1"/>
              </a:buClr>
              <a:buSzPct val="80000"/>
              <a:buFont typeface="Wingdings 3" panose="05040102010807070707" charset="2"/>
              <a:buChar char=""/>
            </a:pPr>
            <a:r>
              <a:rPr lang="it-IT" sz="1600"/>
              <a:t>La suddivisione per provincia viene effettuata tramite una procedura informatica nel DWH aziendale che, attraverso la lettura dei codici fiscali, «spacchetta» le spese di ogni ente secondo i criteri attribuiti. Il DWH è altresì la fonte dati cui attinge il ‘Cruscotto Conti Pubblici Territoriali - Provincializzato’ che viene presentato di seguito. 			</a:t>
            </a:r>
            <a:r>
              <a:rPr lang="it-IT" sz="1000">
                <a:hlinkClick r:id="rId1"/>
              </a:rPr>
              <a:t>https://finanze.regione.emilia-romagna.it/conti-pubblici-territoriali</a:t>
            </a:r>
            <a:endParaRPr lang="it-IT" sz="1000"/>
          </a:p>
        </p:txBody>
      </p:sp>
      <p:sp>
        <p:nvSpPr>
          <p:cNvPr id="7" name="Freccia destra rientrata 6"/>
          <p:cNvSpPr/>
          <p:nvPr/>
        </p:nvSpPr>
        <p:spPr>
          <a:xfrm>
            <a:off x="3340728" y="5779572"/>
            <a:ext cx="860080" cy="326432"/>
          </a:xfrm>
          <a:prstGeom prst="notch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8596668" cy="743120"/>
          </a:xfrm>
        </p:spPr>
        <p:txBody>
          <a:bodyPr>
            <a:normAutofit/>
          </a:bodyPr>
          <a:lstStyle/>
          <a:p>
            <a:r>
              <a:rPr lang="it-IT" sz="2800">
                <a:solidFill>
                  <a:schemeClr val="tx1"/>
                </a:solidFill>
              </a:rPr>
              <a:t>Le origini e lo sviluppo del progetto</a:t>
            </a:r>
            <a:endParaRPr lang="it-IT" sz="2800">
              <a:solidFill>
                <a:schemeClr val="tx1"/>
              </a:solidFill>
            </a:endParaRPr>
          </a:p>
        </p:txBody>
      </p:sp>
      <p:sp>
        <p:nvSpPr>
          <p:cNvPr id="3" name="Segnaposto contenuto 2"/>
          <p:cNvSpPr>
            <a:spLocks noGrp="1"/>
          </p:cNvSpPr>
          <p:nvPr>
            <p:ph idx="1"/>
          </p:nvPr>
        </p:nvSpPr>
        <p:spPr>
          <a:xfrm>
            <a:off x="337351" y="1441500"/>
            <a:ext cx="9286042" cy="4728483"/>
          </a:xfrm>
        </p:spPr>
        <p:txBody>
          <a:bodyPr>
            <a:noAutofit/>
          </a:bodyPr>
          <a:lstStyle/>
          <a:p>
            <a:pPr marL="360045" indent="-360045" algn="just">
              <a:spcBef>
                <a:spcPts val="1200"/>
              </a:spcBef>
              <a:spcAft>
                <a:spcPts val="1200"/>
              </a:spcAft>
            </a:pPr>
            <a:r>
              <a:rPr lang="it-IT" sz="1600">
                <a:solidFill>
                  <a:schemeClr val="tx1"/>
                </a:solidFill>
                <a:effectLst/>
                <a:ea typeface="Aptos" panose="020B0004020202020204" pitchFamily="34" charset="0"/>
                <a:cs typeface="Times New Roman" panose="02020603050405020304" pitchFamily="18" charset="0"/>
              </a:rPr>
              <a:t>Allo scopo di valorizzare la disponibilità di dati declinati a livello territoriale, qualche anno fa è nato il progetto di provincializzazione dei dati, perfezionato a partire dall’annualità 2017. Il conto consolidato provincializzato offre, inoltre, un supporto informativo ai processi decisionali incentrati sulla programmazione delle risorse finanziarie e locali.</a:t>
            </a:r>
            <a:endParaRPr lang="it-IT" sz="1600">
              <a:solidFill>
                <a:schemeClr val="tx1"/>
              </a:solidFill>
              <a:effectLst/>
              <a:ea typeface="Aptos" panose="020B0004020202020204" pitchFamily="34" charset="0"/>
              <a:cs typeface="Times New Roman" panose="02020603050405020304" pitchFamily="18" charset="0"/>
            </a:endParaRPr>
          </a:p>
          <a:p>
            <a:pPr marL="360045" indent="-360045" algn="just">
              <a:spcBef>
                <a:spcPts val="1200"/>
              </a:spcBef>
              <a:spcAft>
                <a:spcPts val="1200"/>
              </a:spcAft>
            </a:pPr>
            <a:r>
              <a:rPr lang="it-IT" sz="1600">
                <a:solidFill>
                  <a:schemeClr val="tx1"/>
                </a:solidFill>
                <a:effectLst/>
                <a:ea typeface="Aptos" panose="020B0004020202020204" pitchFamily="34" charset="0"/>
                <a:cs typeface="Times New Roman" panose="02020603050405020304" pitchFamily="18" charset="0"/>
              </a:rPr>
              <a:t>In attesa di validazione dei dati 2022, al momento sono disponibili i dati di spesa del periodo 2017-2021 con riferimento alle sole spese dell’Amministrazione regionale e di tutti gli enti con caratteristica locale che fanno parte del Settore pubblico allargato della Regione (sono esclusi lo Stato, gli Enti statali e le Imprese Pubbliche Nazionali).</a:t>
            </a:r>
            <a:endParaRPr lang="it-IT" sz="1600">
              <a:solidFill>
                <a:schemeClr val="tx1"/>
              </a:solidFill>
              <a:effectLst/>
              <a:ea typeface="Aptos" panose="020B0004020202020204" pitchFamily="34" charset="0"/>
              <a:cs typeface="Times New Roman" panose="02020603050405020304" pitchFamily="18" charset="0"/>
            </a:endParaRPr>
          </a:p>
          <a:p>
            <a:pPr marL="360045" indent="-360045" algn="just">
              <a:spcBef>
                <a:spcPts val="1200"/>
              </a:spcBef>
              <a:spcAft>
                <a:spcPts val="1200"/>
              </a:spcAft>
            </a:pPr>
            <a:r>
              <a:rPr lang="it-IT" sz="1600">
                <a:solidFill>
                  <a:schemeClr val="tx1"/>
                </a:solidFill>
                <a:effectLst/>
                <a:ea typeface="Aptos" panose="020B0004020202020204" pitchFamily="34" charset="0"/>
                <a:cs typeface="Times New Roman" panose="02020603050405020304" pitchFamily="18" charset="0"/>
              </a:rPr>
              <a:t>Pertanto, i dati di spesa sono ripartiti sulle otto province emiliano-romagnole e sulla città metropolitana di Bologna. La spesa pubblica viene analizzata sia a livello di settore economico di intervento sia a livello di comparti e soggetti erogatori e tale analisi evidenzia le caratteristiche e le “vocazioni” delle nove province regionali, anche attraverso i dati delle imprese pubbliche locali e regionali.</a:t>
            </a:r>
            <a:endParaRPr lang="it-IT" sz="1600">
              <a:solidFill>
                <a:schemeClr val="tx1"/>
              </a:solidFill>
            </a:endParaRPr>
          </a:p>
        </p:txBody>
      </p:sp>
      <p:sp>
        <p:nvSpPr>
          <p:cNvPr id="4" name="Segnaposto numero diapositiva 3"/>
          <p:cNvSpPr>
            <a:spLocks noGrp="1"/>
          </p:cNvSpPr>
          <p:nvPr>
            <p:ph type="sldNum" sz="quarter" idx="12"/>
          </p:nvPr>
        </p:nvSpPr>
        <p:spPr>
          <a:xfrm>
            <a:off x="4471336" y="6248400"/>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6582" y="160585"/>
            <a:ext cx="8596668" cy="1040235"/>
          </a:xfrm>
        </p:spPr>
        <p:txBody>
          <a:bodyPr>
            <a:noAutofit/>
          </a:bodyPr>
          <a:lstStyle/>
          <a:p>
            <a:pPr algn="ctr"/>
            <a:r>
              <a:rPr lang="it-IT" sz="2800">
                <a:solidFill>
                  <a:schemeClr val="tx1"/>
                </a:solidFill>
              </a:rPr>
              <a:t>I soggetti parte dell’universo del consolidato provinciale nel 2022</a:t>
            </a:r>
            <a:endParaRPr lang="it-IT" sz="2800">
              <a:solidFill>
                <a:schemeClr val="tx1"/>
              </a:solidFill>
            </a:endParaRPr>
          </a:p>
        </p:txBody>
      </p:sp>
      <p:sp>
        <p:nvSpPr>
          <p:cNvPr id="3" name="Segnaposto contenuto 2"/>
          <p:cNvSpPr>
            <a:spLocks noGrp="1"/>
          </p:cNvSpPr>
          <p:nvPr>
            <p:ph idx="1"/>
          </p:nvPr>
        </p:nvSpPr>
        <p:spPr>
          <a:xfrm>
            <a:off x="144358" y="2080470"/>
            <a:ext cx="3372267" cy="2062048"/>
          </a:xfrm>
        </p:spPr>
        <p:txBody>
          <a:bodyPr>
            <a:normAutofit fontScale="92500" lnSpcReduction="20000"/>
          </a:bodyPr>
          <a:lstStyle/>
          <a:p>
            <a:r>
              <a:rPr lang="it-IT" sz="1300" b="1">
                <a:solidFill>
                  <a:srgbClr val="FF0000"/>
                </a:solidFill>
              </a:rPr>
              <a:t>1 AMMINISTRAZIONE REGIONALE</a:t>
            </a:r>
            <a:endParaRPr lang="it-IT" sz="1300" b="1">
              <a:solidFill>
                <a:srgbClr val="FF0000"/>
              </a:solidFill>
            </a:endParaRPr>
          </a:p>
          <a:p>
            <a:r>
              <a:rPr lang="it-IT" sz="1300" b="1">
                <a:solidFill>
                  <a:srgbClr val="FF0000"/>
                </a:solidFill>
              </a:rPr>
              <a:t>13 AZIENDE USL, OSPEDALIERE E   OSPEDALI PUBBLICI</a:t>
            </a:r>
            <a:endParaRPr lang="it-IT" sz="1300" b="1">
              <a:solidFill>
                <a:srgbClr val="FF0000"/>
              </a:solidFill>
            </a:endParaRPr>
          </a:p>
          <a:p>
            <a:r>
              <a:rPr lang="it-IT" sz="1300" b="1">
                <a:solidFill>
                  <a:srgbClr val="FF0000"/>
                </a:solidFill>
              </a:rPr>
              <a:t>5 SOCIETA' REGIONALI</a:t>
            </a:r>
            <a:endParaRPr lang="it-IT" sz="1300" b="1">
              <a:solidFill>
                <a:srgbClr val="FF0000"/>
              </a:solidFill>
            </a:endParaRPr>
          </a:p>
          <a:p>
            <a:r>
              <a:rPr lang="it-IT" sz="1300" b="1">
                <a:solidFill>
                  <a:srgbClr val="FF0000"/>
                </a:solidFill>
              </a:rPr>
              <a:t>9 FONDAZIONI REGIONALI </a:t>
            </a:r>
            <a:endParaRPr lang="it-IT" sz="1300" b="1">
              <a:solidFill>
                <a:srgbClr val="FF0000"/>
              </a:solidFill>
            </a:endParaRPr>
          </a:p>
          <a:p>
            <a:r>
              <a:rPr lang="it-IT" sz="1300" b="1">
                <a:solidFill>
                  <a:srgbClr val="FF0000"/>
                </a:solidFill>
              </a:rPr>
              <a:t>7 AGENZIE, AZIENDE, ENTI REGIONALI</a:t>
            </a:r>
            <a:endParaRPr lang="it-IT" sz="1300" b="1">
              <a:solidFill>
                <a:srgbClr val="FF0000"/>
              </a:solidFill>
            </a:endParaRPr>
          </a:p>
          <a:p>
            <a:r>
              <a:rPr lang="it-IT" sz="1300" b="1">
                <a:solidFill>
                  <a:srgbClr val="FF0000"/>
                </a:solidFill>
              </a:rPr>
              <a:t>9 CONSORZI DI BONIFICA</a:t>
            </a:r>
            <a:endParaRPr lang="it-IT" sz="1300" b="1">
              <a:solidFill>
                <a:srgbClr val="FF0000"/>
              </a:solidFill>
            </a:endParaRPr>
          </a:p>
          <a:p>
            <a:r>
              <a:rPr lang="it-IT" sz="1300" b="1">
                <a:solidFill>
                  <a:srgbClr val="FF0000"/>
                </a:solidFill>
              </a:rPr>
              <a:t>4 CONSORZI FITOSANITARI PROVINCIALI</a:t>
            </a:r>
            <a:endParaRPr lang="it-IT" sz="1300" b="1">
              <a:solidFill>
                <a:srgbClr val="FF0000"/>
              </a:solidFill>
            </a:endParaRPr>
          </a:p>
          <a:p>
            <a:pPr marL="0" indent="0">
              <a:buNone/>
            </a:pPr>
            <a:endParaRPr lang="it-IT" sz="100" b="1"/>
          </a:p>
          <a:p>
            <a:endParaRPr lang="it-IT" sz="900" b="1"/>
          </a:p>
          <a:p>
            <a:pPr marL="0" indent="0">
              <a:buNone/>
            </a:pPr>
            <a:endParaRPr lang="it-IT" sz="900" b="1"/>
          </a:p>
          <a:p>
            <a:pPr marL="0" indent="0">
              <a:buNone/>
            </a:pPr>
            <a:endParaRPr lang="it-IT" sz="900" b="1"/>
          </a:p>
        </p:txBody>
      </p:sp>
      <p:sp>
        <p:nvSpPr>
          <p:cNvPr id="8" name="Esplosione: 14 punte 7"/>
          <p:cNvSpPr/>
          <p:nvPr/>
        </p:nvSpPr>
        <p:spPr>
          <a:xfrm rot="21110144">
            <a:off x="7512660" y="3910082"/>
            <a:ext cx="2592565" cy="1469185"/>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p:cNvSpPr/>
          <p:nvPr/>
        </p:nvSpPr>
        <p:spPr>
          <a:xfrm>
            <a:off x="8115860" y="4259953"/>
            <a:ext cx="1199462" cy="769441"/>
          </a:xfrm>
          <a:prstGeom prst="rect">
            <a:avLst/>
          </a:prstGeom>
        </p:spPr>
        <p:txBody>
          <a:bodyPr wrap="square">
            <a:spAutoFit/>
          </a:bodyPr>
          <a:lstStyle/>
          <a:p>
            <a:r>
              <a:rPr lang="it-IT" sz="4400" b="1">
                <a:solidFill>
                  <a:srgbClr val="FF0000"/>
                </a:solidFill>
              </a:rPr>
              <a:t>694</a:t>
            </a:r>
            <a:endParaRPr lang="it-IT" sz="4400">
              <a:solidFill>
                <a:srgbClr val="FF0000"/>
              </a:solidFill>
            </a:endParaRPr>
          </a:p>
        </p:txBody>
      </p:sp>
      <p:sp>
        <p:nvSpPr>
          <p:cNvPr id="5" name="Segnaposto contenuto 2"/>
          <p:cNvSpPr txBox="1"/>
          <p:nvPr/>
        </p:nvSpPr>
        <p:spPr>
          <a:xfrm>
            <a:off x="3516625" y="1904054"/>
            <a:ext cx="3904853" cy="354987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a:lstStyle>
          <a:p>
            <a:pPr marL="0" indent="0">
              <a:buFont typeface="Wingdings 3" panose="05040102010807070707" charset="2"/>
              <a:buNone/>
            </a:pPr>
            <a:endParaRPr lang="it-IT" sz="100" b="1"/>
          </a:p>
          <a:p>
            <a:r>
              <a:rPr lang="it-IT" sz="1200" b="1">
                <a:solidFill>
                  <a:srgbClr val="0070C0"/>
                </a:solidFill>
              </a:rPr>
              <a:t>330 COMUNI E 9 PROVINCE</a:t>
            </a:r>
            <a:endParaRPr lang="it-IT" sz="1200" b="1">
              <a:solidFill>
                <a:srgbClr val="0070C0"/>
              </a:solidFill>
            </a:endParaRPr>
          </a:p>
          <a:p>
            <a:r>
              <a:rPr lang="it-IT" sz="1200" b="1">
                <a:solidFill>
                  <a:srgbClr val="0070C0"/>
                </a:solidFill>
              </a:rPr>
              <a:t>1 AGENZIA TERRITORIALE PER I SERVIZI IDRICI E RIFIUTI</a:t>
            </a:r>
            <a:endParaRPr lang="it-IT" sz="1200" b="1">
              <a:solidFill>
                <a:srgbClr val="0070C0"/>
              </a:solidFill>
            </a:endParaRPr>
          </a:p>
          <a:p>
            <a:r>
              <a:rPr lang="it-IT" sz="1200" b="1">
                <a:solidFill>
                  <a:srgbClr val="0070C0"/>
                </a:solidFill>
              </a:rPr>
              <a:t>36 ASP - AZIENDE SERVIZI ALLA PERSONA</a:t>
            </a:r>
            <a:endParaRPr lang="it-IT" sz="1200" b="1">
              <a:solidFill>
                <a:srgbClr val="0070C0"/>
              </a:solidFill>
            </a:endParaRPr>
          </a:p>
          <a:p>
            <a:r>
              <a:rPr lang="it-IT" sz="1200" b="1">
                <a:solidFill>
                  <a:srgbClr val="0070C0"/>
                </a:solidFill>
              </a:rPr>
              <a:t>9 AZIENDE SPECIALI</a:t>
            </a:r>
            <a:endParaRPr lang="it-IT" sz="1200" b="1">
              <a:solidFill>
                <a:srgbClr val="0070C0"/>
              </a:solidFill>
            </a:endParaRPr>
          </a:p>
          <a:p>
            <a:r>
              <a:rPr lang="it-IT" sz="1200" b="1">
                <a:solidFill>
                  <a:srgbClr val="0070C0"/>
                </a:solidFill>
              </a:rPr>
              <a:t>12 CONSORZI DI ENTI LOCALI</a:t>
            </a:r>
            <a:endParaRPr lang="it-IT" sz="1200" b="1">
              <a:solidFill>
                <a:srgbClr val="0070C0"/>
              </a:solidFill>
            </a:endParaRPr>
          </a:p>
          <a:p>
            <a:r>
              <a:rPr lang="it-IT" sz="1200" b="1">
                <a:solidFill>
                  <a:srgbClr val="0070C0"/>
                </a:solidFill>
              </a:rPr>
              <a:t>30 FONDAZIONI SUBREGIONALI</a:t>
            </a:r>
            <a:endParaRPr lang="it-IT" sz="1200" b="1">
              <a:solidFill>
                <a:srgbClr val="0070C0"/>
              </a:solidFill>
            </a:endParaRPr>
          </a:p>
          <a:p>
            <a:r>
              <a:rPr lang="it-IT" sz="1200" b="1">
                <a:solidFill>
                  <a:srgbClr val="0070C0"/>
                </a:solidFill>
              </a:rPr>
              <a:t>11 ISTITUZIONI</a:t>
            </a:r>
            <a:endParaRPr lang="it-IT" sz="1200" b="1">
              <a:solidFill>
                <a:srgbClr val="0070C0"/>
              </a:solidFill>
            </a:endParaRPr>
          </a:p>
          <a:p>
            <a:r>
              <a:rPr lang="it-IT" sz="1200" b="1">
                <a:solidFill>
                  <a:srgbClr val="0070C0"/>
                </a:solidFill>
              </a:rPr>
              <a:t>5 PARCHI DI PROVINCE E/O COMUNI		</a:t>
            </a:r>
            <a:endParaRPr lang="it-IT" sz="1200" b="1">
              <a:solidFill>
                <a:srgbClr val="0070C0"/>
              </a:solidFill>
            </a:endParaRPr>
          </a:p>
          <a:p>
            <a:r>
              <a:rPr lang="it-IT" sz="1200" b="1">
                <a:solidFill>
                  <a:srgbClr val="0070C0"/>
                </a:solidFill>
              </a:rPr>
              <a:t>143 SOCIETA' PARTECIPATE DA ENTI LOCALI</a:t>
            </a:r>
            <a:endParaRPr lang="it-IT" sz="1200" b="1">
              <a:solidFill>
                <a:srgbClr val="0070C0"/>
              </a:solidFill>
            </a:endParaRPr>
          </a:p>
          <a:p>
            <a:r>
              <a:rPr lang="it-IT" sz="1200" b="1">
                <a:solidFill>
                  <a:srgbClr val="0070C0"/>
                </a:solidFill>
              </a:rPr>
              <a:t>38 UNIONI DI COMUNI</a:t>
            </a:r>
            <a:endParaRPr lang="it-IT" sz="1200" b="1">
              <a:solidFill>
                <a:srgbClr val="0070C0"/>
              </a:solidFill>
            </a:endParaRPr>
          </a:p>
          <a:p>
            <a:r>
              <a:rPr lang="it-IT" sz="1200" b="1">
                <a:solidFill>
                  <a:srgbClr val="0070C0"/>
                </a:solidFill>
              </a:rPr>
              <a:t>9 ACER </a:t>
            </a:r>
            <a:endParaRPr lang="it-IT" sz="1200" b="1">
              <a:solidFill>
                <a:srgbClr val="0070C0"/>
              </a:solidFill>
            </a:endParaRPr>
          </a:p>
          <a:p>
            <a:endParaRPr lang="it-IT" sz="900" b="1"/>
          </a:p>
          <a:p>
            <a:pPr marL="0" indent="0">
              <a:buNone/>
            </a:pPr>
            <a:endParaRPr lang="it-IT" sz="900" b="1"/>
          </a:p>
          <a:p>
            <a:pPr marL="0" indent="0">
              <a:buFont typeface="Wingdings 3" panose="05040102010807070707" charset="2"/>
              <a:buNone/>
            </a:pPr>
            <a:endParaRPr lang="it-IT" sz="900" b="1"/>
          </a:p>
          <a:p>
            <a:pPr marL="0" indent="0">
              <a:buFont typeface="Wingdings 3" panose="05040102010807070707" charset="2"/>
              <a:buNone/>
            </a:pPr>
            <a:endParaRPr lang="it-IT" sz="900" b="1"/>
          </a:p>
        </p:txBody>
      </p:sp>
      <p:sp>
        <p:nvSpPr>
          <p:cNvPr id="10" name="Segnaposto contenuto 2"/>
          <p:cNvSpPr txBox="1"/>
          <p:nvPr/>
        </p:nvSpPr>
        <p:spPr>
          <a:xfrm>
            <a:off x="7662339" y="1984194"/>
            <a:ext cx="2180112" cy="134508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a:lstStyle>
          <a:p>
            <a:r>
              <a:rPr lang="it-IT" sz="1200" b="1">
                <a:solidFill>
                  <a:schemeClr val="accent2"/>
                </a:solidFill>
              </a:rPr>
              <a:t>4 UNIVERSITA’</a:t>
            </a:r>
            <a:endParaRPr lang="it-IT" sz="1200" b="1">
              <a:solidFill>
                <a:schemeClr val="accent2"/>
              </a:solidFill>
            </a:endParaRPr>
          </a:p>
          <a:p>
            <a:r>
              <a:rPr lang="it-IT" sz="1200" b="1">
                <a:solidFill>
                  <a:schemeClr val="accent2"/>
                </a:solidFill>
              </a:rPr>
              <a:t>8 CAMERE DI COMMERCIO</a:t>
            </a:r>
            <a:endParaRPr lang="it-IT" sz="1200" b="1">
              <a:solidFill>
                <a:schemeClr val="accent2"/>
              </a:solidFill>
            </a:endParaRPr>
          </a:p>
          <a:p>
            <a:r>
              <a:rPr lang="it-IT" sz="1200" b="1">
                <a:solidFill>
                  <a:schemeClr val="accent2"/>
                </a:solidFill>
              </a:rPr>
              <a:t>1 ENTE PORTUALE</a:t>
            </a:r>
            <a:endParaRPr lang="it-IT" sz="1200" b="1">
              <a:solidFill>
                <a:schemeClr val="accent2"/>
              </a:solidFill>
            </a:endParaRPr>
          </a:p>
          <a:p>
            <a:pPr marL="0" indent="0">
              <a:buFont typeface="Wingdings 3" panose="05040102010807070707" charset="2"/>
              <a:buNone/>
            </a:pPr>
            <a:endParaRPr lang="it-IT" sz="100" b="1"/>
          </a:p>
          <a:p>
            <a:endParaRPr lang="it-IT" sz="900" b="1"/>
          </a:p>
          <a:p>
            <a:pPr marL="0" indent="0">
              <a:buFont typeface="Wingdings 3" panose="05040102010807070707" charset="2"/>
              <a:buNone/>
            </a:pPr>
            <a:endParaRPr lang="it-IT" sz="900" b="1"/>
          </a:p>
          <a:p>
            <a:pPr marL="0" indent="0">
              <a:buFont typeface="Wingdings 3" panose="05040102010807070707" charset="2"/>
              <a:buNone/>
            </a:pPr>
            <a:endParaRPr lang="it-IT" sz="900" b="1"/>
          </a:p>
        </p:txBody>
      </p:sp>
      <p:sp>
        <p:nvSpPr>
          <p:cNvPr id="4" name="Titolo 1"/>
          <p:cNvSpPr txBox="1"/>
          <p:nvPr/>
        </p:nvSpPr>
        <p:spPr>
          <a:xfrm>
            <a:off x="606582" y="1458102"/>
            <a:ext cx="2480649" cy="35610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600">
                <a:solidFill>
                  <a:schemeClr val="tx1"/>
                </a:solidFill>
              </a:rPr>
              <a:t>Comparto regionale</a:t>
            </a:r>
            <a:endParaRPr lang="it-IT" sz="1600">
              <a:solidFill>
                <a:schemeClr val="tx1"/>
              </a:solidFill>
            </a:endParaRPr>
          </a:p>
        </p:txBody>
      </p:sp>
      <p:sp>
        <p:nvSpPr>
          <p:cNvPr id="7" name="Titolo 1"/>
          <p:cNvSpPr txBox="1"/>
          <p:nvPr/>
        </p:nvSpPr>
        <p:spPr>
          <a:xfrm>
            <a:off x="3615351" y="1469162"/>
            <a:ext cx="2480649" cy="35610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600">
                <a:solidFill>
                  <a:schemeClr val="tx1"/>
                </a:solidFill>
              </a:rPr>
              <a:t>Comparto locale</a:t>
            </a:r>
            <a:endParaRPr lang="it-IT" sz="1600">
              <a:solidFill>
                <a:schemeClr val="tx1"/>
              </a:solidFill>
            </a:endParaRPr>
          </a:p>
        </p:txBody>
      </p:sp>
      <p:sp>
        <p:nvSpPr>
          <p:cNvPr id="11" name="Titolo 1"/>
          <p:cNvSpPr txBox="1"/>
          <p:nvPr/>
        </p:nvSpPr>
        <p:spPr>
          <a:xfrm>
            <a:off x="7550415" y="1471663"/>
            <a:ext cx="2292036" cy="35610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600">
                <a:solidFill>
                  <a:schemeClr val="tx1"/>
                </a:solidFill>
              </a:rPr>
              <a:t>Comparto altro locale</a:t>
            </a:r>
            <a:endParaRPr lang="it-IT" sz="1600">
              <a:solidFill>
                <a:schemeClr val="tx1"/>
              </a:solidFill>
            </a:endParaRPr>
          </a:p>
        </p:txBody>
      </p:sp>
      <p:sp>
        <p:nvSpPr>
          <p:cNvPr id="13" name="Segnaposto numero diapositiva 12"/>
          <p:cNvSpPr>
            <a:spLocks noGrp="1"/>
          </p:cNvSpPr>
          <p:nvPr>
            <p:ph type="sldNum" sz="quarter" idx="12"/>
          </p:nvPr>
        </p:nvSpPr>
        <p:spPr>
          <a:xfrm>
            <a:off x="4591906" y="6332290"/>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167780"/>
            <a:ext cx="8596668" cy="633369"/>
          </a:xfrm>
        </p:spPr>
        <p:txBody>
          <a:bodyPr>
            <a:normAutofit/>
          </a:bodyPr>
          <a:lstStyle/>
          <a:p>
            <a:pPr algn="ctr"/>
            <a:r>
              <a:rPr lang="it-IT" sz="2800">
                <a:solidFill>
                  <a:schemeClr val="tx1"/>
                </a:solidFill>
              </a:rPr>
              <a:t>Criteri di provincializzazione</a:t>
            </a:r>
            <a:endParaRPr lang="it-IT" sz="2000">
              <a:solidFill>
                <a:schemeClr val="tx1"/>
              </a:solidFill>
            </a:endParaRPr>
          </a:p>
        </p:txBody>
      </p:sp>
      <p:sp>
        <p:nvSpPr>
          <p:cNvPr id="3" name="Segnaposto contenuto 2"/>
          <p:cNvSpPr>
            <a:spLocks noGrp="1"/>
          </p:cNvSpPr>
          <p:nvPr>
            <p:ph idx="1"/>
          </p:nvPr>
        </p:nvSpPr>
        <p:spPr>
          <a:xfrm>
            <a:off x="677334" y="907682"/>
            <a:ext cx="8932179" cy="5419287"/>
          </a:xfrm>
        </p:spPr>
        <p:txBody>
          <a:bodyPr vert="horz" lIns="91440" tIns="45720" rIns="91440" bIns="45720" rtlCol="0">
            <a:noAutofit/>
          </a:bodyPr>
          <a:lstStyle/>
          <a:p>
            <a:pPr marL="360045" indent="-360045" algn="just">
              <a:spcBef>
                <a:spcPts val="1800"/>
              </a:spcBef>
              <a:spcAft>
                <a:spcPts val="1800"/>
              </a:spcAft>
            </a:pPr>
            <a:r>
              <a:rPr lang="it-IT" sz="1600">
                <a:solidFill>
                  <a:schemeClr val="tx1"/>
                </a:solidFill>
                <a:cs typeface="Times New Roman" panose="02020603050405020304" pitchFamily="18" charset="0"/>
              </a:rPr>
              <a:t>La scelta del criterio sottende un processo logico che tiene conto della tipologia di ente, dei servizi forniti, della disponibilità di dati e informazioni e, soprattutto, del territorio servito dall’ente stesso. Si arriva quindi all’individuazione del criterio più opportuno da utilizzare e ciò determina l’attribuzione per ogni ente di uno o più valori percentuali corrispondenti alle province regionali, di modo che i dati CPT relativi alle spese vengano rielaborati tenendo conto di tali parametri per la suddivisione a livello provinciale.</a:t>
            </a:r>
            <a:endParaRPr lang="it-IT" sz="1600">
              <a:solidFill>
                <a:schemeClr val="tx1"/>
              </a:solidFill>
              <a:cs typeface="Times New Roman" panose="02020603050405020304" pitchFamily="18" charset="0"/>
            </a:endParaRPr>
          </a:p>
          <a:p>
            <a:pPr marL="360045" indent="-360045" algn="just">
              <a:spcBef>
                <a:spcPts val="1800"/>
              </a:spcBef>
              <a:spcAft>
                <a:spcPts val="1800"/>
              </a:spcAft>
            </a:pPr>
            <a:r>
              <a:rPr lang="it-IT" sz="1600">
                <a:solidFill>
                  <a:schemeClr val="tx1"/>
                </a:solidFill>
                <a:cs typeface="Times New Roman" panose="02020603050405020304" pitchFamily="18" charset="0"/>
              </a:rPr>
              <a:t>Il processo di definizione dei criteri da utilizzare parte dalla individuazione del territorio provinciale servito dallo specifico ente:</a:t>
            </a:r>
            <a:endParaRPr lang="it-IT" sz="1600">
              <a:solidFill>
                <a:schemeClr val="tx1"/>
              </a:solidFill>
              <a:cs typeface="Times New Roman" panose="02020603050405020304" pitchFamily="18" charset="0"/>
            </a:endParaRPr>
          </a:p>
          <a:p>
            <a:pPr lvl="1" algn="just">
              <a:spcBef>
                <a:spcPts val="1200"/>
              </a:spcBef>
              <a:spcAft>
                <a:spcPts val="1200"/>
              </a:spcAft>
              <a:buFont typeface="Wingdings" panose="05000000000000000000" pitchFamily="2" charset="2"/>
              <a:buChar char="v"/>
            </a:pPr>
            <a:r>
              <a:rPr lang="it-IT">
                <a:solidFill>
                  <a:schemeClr val="tx1"/>
                </a:solidFill>
              </a:rPr>
              <a:t>se viene servito </a:t>
            </a:r>
            <a:r>
              <a:rPr lang="it-IT" u="sng">
                <a:solidFill>
                  <a:schemeClr val="tx1"/>
                </a:solidFill>
              </a:rPr>
              <a:t>un solo territorio provinciale</a:t>
            </a:r>
            <a:r>
              <a:rPr lang="it-IT">
                <a:solidFill>
                  <a:schemeClr val="tx1"/>
                </a:solidFill>
              </a:rPr>
              <a:t> verrà scelto un criterio «base» che prevede l’attribuzione di tutte le spese ad una sola provincia;</a:t>
            </a:r>
            <a:endParaRPr lang="it-IT">
              <a:solidFill>
                <a:schemeClr val="tx1"/>
              </a:solidFill>
            </a:endParaRPr>
          </a:p>
          <a:p>
            <a:pPr lvl="1" algn="just">
              <a:spcBef>
                <a:spcPts val="1200"/>
              </a:spcBef>
              <a:spcAft>
                <a:spcPts val="1200"/>
              </a:spcAft>
              <a:buFont typeface="Wingdings" panose="05000000000000000000" pitchFamily="2" charset="2"/>
              <a:buChar char="v"/>
            </a:pPr>
            <a:r>
              <a:rPr lang="it-IT">
                <a:solidFill>
                  <a:schemeClr val="tx1"/>
                </a:solidFill>
              </a:rPr>
              <a:t>nell’ipotesi in cui vengano coinvolte </a:t>
            </a:r>
            <a:r>
              <a:rPr lang="it-IT" u="sng">
                <a:solidFill>
                  <a:schemeClr val="tx1"/>
                </a:solidFill>
              </a:rPr>
              <a:t>più province</a:t>
            </a:r>
            <a:r>
              <a:rPr lang="it-IT">
                <a:solidFill>
                  <a:schemeClr val="tx1"/>
                </a:solidFill>
              </a:rPr>
              <a:t>, occorrerà fare altre valutazioni. In tal caso è previsto, innanzitutto, l’esame delle attività svolte dall’ente e, secondo questa classificazione, vengono individuate tre tipologie di enti: quelli che </a:t>
            </a:r>
            <a:r>
              <a:rPr lang="it-IT" u="sng">
                <a:solidFill>
                  <a:schemeClr val="tx1"/>
                </a:solidFill>
              </a:rPr>
              <a:t>producono o erogano beni e servizi al territorio</a:t>
            </a:r>
            <a:r>
              <a:rPr lang="it-IT">
                <a:solidFill>
                  <a:schemeClr val="tx1"/>
                </a:solidFill>
              </a:rPr>
              <a:t>, quelli che </a:t>
            </a:r>
            <a:r>
              <a:rPr lang="it-IT" u="sng">
                <a:solidFill>
                  <a:schemeClr val="tx1"/>
                </a:solidFill>
              </a:rPr>
              <a:t>erogano servizi alla persona</a:t>
            </a:r>
            <a:r>
              <a:rPr lang="it-IT">
                <a:solidFill>
                  <a:schemeClr val="tx1"/>
                </a:solidFill>
              </a:rPr>
              <a:t>, le </a:t>
            </a:r>
            <a:r>
              <a:rPr lang="it-IT" u="sng">
                <a:solidFill>
                  <a:schemeClr val="tx1"/>
                </a:solidFill>
              </a:rPr>
              <a:t>multiutilities</a:t>
            </a:r>
            <a:r>
              <a:rPr lang="it-IT">
                <a:solidFill>
                  <a:schemeClr val="tx1"/>
                </a:solidFill>
              </a:rPr>
              <a:t>.</a:t>
            </a:r>
            <a:endParaRPr lang="it-IT">
              <a:solidFill>
                <a:schemeClr val="tx1"/>
              </a:solidFill>
            </a:endParaRPr>
          </a:p>
          <a:p>
            <a:pPr marL="360045" indent="-360045" algn="just">
              <a:spcBef>
                <a:spcPts val="1800"/>
              </a:spcBef>
              <a:spcAft>
                <a:spcPts val="1800"/>
              </a:spcAft>
            </a:pPr>
            <a:endParaRPr lang="it-IT" sz="1600">
              <a:solidFill>
                <a:schemeClr val="tx1"/>
              </a:solidFill>
              <a:cs typeface="Times New Roman" panose="02020603050405020304" pitchFamily="18" charset="0"/>
            </a:endParaRPr>
          </a:p>
        </p:txBody>
      </p:sp>
      <p:sp>
        <p:nvSpPr>
          <p:cNvPr id="4" name="Segnaposto numero diapositiva 3"/>
          <p:cNvSpPr>
            <a:spLocks noGrp="1"/>
          </p:cNvSpPr>
          <p:nvPr>
            <p:ph type="sldNum" sz="quarter" idx="12"/>
          </p:nvPr>
        </p:nvSpPr>
        <p:spPr>
          <a:xfrm>
            <a:off x="4633998" y="6256733"/>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284480"/>
            <a:ext cx="8596668" cy="1137920"/>
          </a:xfrm>
        </p:spPr>
        <p:txBody>
          <a:bodyPr>
            <a:normAutofit/>
          </a:bodyPr>
          <a:lstStyle/>
          <a:p>
            <a:r>
              <a:rPr lang="it-IT" sz="2800">
                <a:solidFill>
                  <a:schemeClr val="tx1"/>
                </a:solidFill>
              </a:rPr>
              <a:t>Tipologie di enti la cui spesa viene attribuita alla singola provincia</a:t>
            </a:r>
            <a:endParaRPr lang="it-IT" sz="2800">
              <a:solidFill>
                <a:schemeClr val="tx1"/>
              </a:solidFill>
            </a:endParaRPr>
          </a:p>
        </p:txBody>
      </p:sp>
      <p:sp>
        <p:nvSpPr>
          <p:cNvPr id="3" name="Segnaposto contenuto 2"/>
          <p:cNvSpPr>
            <a:spLocks noGrp="1"/>
          </p:cNvSpPr>
          <p:nvPr>
            <p:ph idx="1"/>
          </p:nvPr>
        </p:nvSpPr>
        <p:spPr>
          <a:xfrm>
            <a:off x="514905" y="1422400"/>
            <a:ext cx="9117367" cy="4879605"/>
          </a:xfrm>
        </p:spPr>
        <p:txBody>
          <a:bodyPr>
            <a:noAutofit/>
          </a:bodyPr>
          <a:lstStyle/>
          <a:p>
            <a:pPr marL="360045" indent="-360045" algn="just">
              <a:spcBef>
                <a:spcPts val="600"/>
              </a:spcBef>
              <a:spcAft>
                <a:spcPts val="600"/>
              </a:spcAft>
            </a:pPr>
            <a:r>
              <a:rPr lang="it-IT" sz="1600">
                <a:solidFill>
                  <a:schemeClr val="tx1"/>
                </a:solidFill>
                <a:cs typeface="Times New Roman" panose="02020603050405020304" pitchFamily="18" charset="0"/>
              </a:rPr>
              <a:t>Rientrano tra questi enti:</a:t>
            </a:r>
            <a:endParaRPr lang="it-IT" sz="1600">
              <a:solidFill>
                <a:schemeClr val="tx1"/>
              </a:solidFill>
              <a:cs typeface="Times New Roman" panose="02020603050405020304" pitchFamily="18" charset="0"/>
            </a:endParaRPr>
          </a:p>
          <a:p>
            <a:pPr lvl="1" algn="just">
              <a:spcBef>
                <a:spcPts val="600"/>
              </a:spcBef>
              <a:spcAft>
                <a:spcPts val="600"/>
              </a:spcAft>
              <a:buFont typeface="Wingdings" panose="05000000000000000000" pitchFamily="2" charset="2"/>
              <a:buChar char="v"/>
            </a:pPr>
            <a:r>
              <a:rPr lang="it-IT">
                <a:solidFill>
                  <a:schemeClr val="tx1"/>
                </a:solidFill>
              </a:rPr>
              <a:t>i comuni e le province della Regione Emilia-Romagna;</a:t>
            </a:r>
            <a:endParaRPr lang="it-IT">
              <a:solidFill>
                <a:schemeClr val="tx1"/>
              </a:solidFill>
            </a:endParaRPr>
          </a:p>
          <a:p>
            <a:pPr lvl="1" algn="just">
              <a:spcBef>
                <a:spcPts val="600"/>
              </a:spcBef>
              <a:spcAft>
                <a:spcPts val="600"/>
              </a:spcAft>
              <a:buFont typeface="Wingdings" panose="05000000000000000000" pitchFamily="2" charset="2"/>
              <a:buChar char="v"/>
            </a:pPr>
            <a:r>
              <a:rPr lang="it-IT" sz="1600">
                <a:solidFill>
                  <a:schemeClr val="tx1"/>
                </a:solidFill>
              </a:rPr>
              <a:t>le ASP - Aziende Servizi alla Persona che erogano servizi di assistenza e cura per anziani e persone affette da disabilità;</a:t>
            </a: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a:t>
            </a:r>
            <a:r>
              <a:rPr lang="it-IT" sz="1600">
                <a:solidFill>
                  <a:schemeClr val="tx1"/>
                </a:solidFill>
              </a:rPr>
              <a:t>e ACER Aziende Casa Emilia Romagna (ne esiste una per ogni provincia);</a:t>
            </a: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a:t>
            </a:r>
            <a:r>
              <a:rPr lang="it-IT" sz="1600">
                <a:solidFill>
                  <a:schemeClr val="tx1"/>
                </a:solidFill>
              </a:rPr>
              <a:t>e Unioni di comuni che sono costituite da comuni appartenenti alla medesima provincia;</a:t>
            </a:r>
            <a:endParaRPr lang="it-IT">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a:t>
            </a:r>
            <a:r>
              <a:rPr lang="it-IT" sz="1600">
                <a:solidFill>
                  <a:schemeClr val="tx1"/>
                </a:solidFill>
              </a:rPr>
              <a:t>e Istituzioni dei comuni (tipico organismo strumentale dell’ente locale);</a:t>
            </a: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t</a:t>
            </a:r>
            <a:r>
              <a:rPr lang="it-IT" sz="1600">
                <a:solidFill>
                  <a:schemeClr val="tx1"/>
                </a:solidFill>
              </a:rPr>
              <a:t>utte quelle realtà, anche societarie, la cui attività viene svolta su uno o più comuni ma comunque appartenenti alla stessa provincia, così come le società patrimoniali istituite dai comuni;</a:t>
            </a: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a:t>
            </a:r>
            <a:r>
              <a:rPr lang="it-IT" sz="1600">
                <a:solidFill>
                  <a:schemeClr val="tx1"/>
                </a:solidFill>
              </a:rPr>
              <a:t>e società che, con una nuova forma giuridica, hanno sostituito le agenzie per la mobilità (tranne la Agenzia mobilità Romagnola </a:t>
            </a:r>
            <a:r>
              <a:rPr lang="it-IT" err="1">
                <a:solidFill>
                  <a:schemeClr val="tx1"/>
                </a:solidFill>
              </a:rPr>
              <a:t>S</a:t>
            </a:r>
            <a:r>
              <a:rPr lang="it-IT" sz="1600" err="1">
                <a:solidFill>
                  <a:schemeClr val="tx1"/>
                </a:solidFill>
              </a:rPr>
              <a:t>rl</a:t>
            </a:r>
            <a:r>
              <a:rPr lang="it-IT" sz="1600">
                <a:solidFill>
                  <a:schemeClr val="tx1"/>
                </a:solidFill>
              </a:rPr>
              <a:t> che opera nelle province di Ravenna, Forlì Cesena e Rimini);</a:t>
            </a:r>
            <a:endParaRPr lang="it-IT" sz="1600">
              <a:solidFill>
                <a:schemeClr val="tx1"/>
              </a:solidFill>
            </a:endParaRPr>
          </a:p>
          <a:p>
            <a:pPr marL="0" indent="0">
              <a:spcBef>
                <a:spcPts val="1200"/>
              </a:spcBef>
              <a:spcAft>
                <a:spcPts val="1200"/>
              </a:spcAft>
              <a:buNone/>
            </a:pPr>
            <a:r>
              <a:rPr lang="it-IT" sz="1600">
                <a:solidFill>
                  <a:schemeClr val="tx1"/>
                </a:solidFill>
              </a:rPr>
              <a:t>														segue</a:t>
            </a:r>
            <a:endParaRPr lang="it-IT" sz="1600">
              <a:solidFill>
                <a:schemeClr val="tx1"/>
              </a:solidFill>
            </a:endParaRPr>
          </a:p>
        </p:txBody>
      </p:sp>
      <p:sp>
        <p:nvSpPr>
          <p:cNvPr id="4" name="Segnaposto numero diapositiva 3"/>
          <p:cNvSpPr>
            <a:spLocks noGrp="1"/>
          </p:cNvSpPr>
          <p:nvPr>
            <p:ph type="sldNum" sz="quarter" idx="12"/>
          </p:nvPr>
        </p:nvSpPr>
        <p:spPr>
          <a:xfrm>
            <a:off x="4516604" y="6302005"/>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12846" y="642515"/>
            <a:ext cx="8596668" cy="5457087"/>
          </a:xfrm>
        </p:spPr>
        <p:txBody>
          <a:bodyPr>
            <a:normAutofit/>
          </a:bodyPr>
          <a:lstStyle/>
          <a:p>
            <a:pPr marL="0" indent="0">
              <a:buNone/>
            </a:pP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le Aziende USL (tranne l’Azienda USL della Romagna operante nelle province di Ravenna, Forlì Cesena e Rimini);</a:t>
            </a:r>
            <a:endParaRPr lang="it-IT">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le camere di commercio (tranne la C.C.I.A.A della Romagna che opera nelle province di Forlì Cesena e Rimini);</a:t>
            </a:r>
            <a:endParaRPr lang="it-IT">
              <a:solidFill>
                <a:schemeClr val="tx1"/>
              </a:solidFill>
            </a:endParaRPr>
          </a:p>
          <a:p>
            <a:pPr lvl="1" algn="just">
              <a:spcBef>
                <a:spcPts val="600"/>
              </a:spcBef>
              <a:spcAft>
                <a:spcPts val="600"/>
              </a:spcAft>
              <a:buFont typeface="Wingdings" panose="05000000000000000000" pitchFamily="2" charset="2"/>
              <a:buChar char="v"/>
            </a:pPr>
            <a:r>
              <a:rPr lang="it-IT" sz="1600">
                <a:solidFill>
                  <a:schemeClr val="tx1"/>
                </a:solidFill>
              </a:rPr>
              <a:t>i consorzi fitosanitari provinciali presenti nelle province di Piacenza, Parma, Reggio Emilia e Modena con giurisdizione nella provincia di riferimento;</a:t>
            </a:r>
            <a:endParaRPr lang="it-IT" sz="1600">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l</a:t>
            </a:r>
            <a:r>
              <a:rPr lang="it-IT" sz="1600">
                <a:solidFill>
                  <a:schemeClr val="tx1"/>
                </a:solidFill>
              </a:rPr>
              <a:t>’Autorità portuale di Ravenna;</a:t>
            </a:r>
            <a:endParaRPr lang="it-IT" sz="1600">
              <a:solidFill>
                <a:schemeClr val="tx1"/>
              </a:solidFill>
            </a:endParaRPr>
          </a:p>
          <a:p>
            <a:pPr marL="360045" indent="-360045" algn="just">
              <a:spcBef>
                <a:spcPts val="1200"/>
              </a:spcBef>
              <a:spcAft>
                <a:spcPts val="1200"/>
              </a:spcAft>
            </a:pPr>
            <a:r>
              <a:rPr lang="it-IT" sz="1600">
                <a:solidFill>
                  <a:schemeClr val="tx1"/>
                </a:solidFill>
                <a:cs typeface="Times New Roman" panose="02020603050405020304" pitchFamily="18" charset="0"/>
              </a:rPr>
              <a:t>Senza considerare i comuni e le province, la maggior parte degli enti presenta un criterio «base», a significare come in Emilia-Romagna sia forte e prevalente la caratteristica di una operatività orientata al locale e incentrata su territori delimitati.</a:t>
            </a:r>
            <a:endParaRPr lang="it-IT" sz="1600">
              <a:solidFill>
                <a:schemeClr val="tx1"/>
              </a:solidFill>
              <a:cs typeface="Times New Roman" panose="02020603050405020304" pitchFamily="18" charset="0"/>
            </a:endParaRPr>
          </a:p>
          <a:p>
            <a:pPr marL="360045" indent="-360045" algn="just">
              <a:spcBef>
                <a:spcPts val="1200"/>
              </a:spcBef>
              <a:spcAft>
                <a:spcPts val="1200"/>
              </a:spcAft>
            </a:pPr>
            <a:r>
              <a:rPr lang="it-IT" sz="1600">
                <a:solidFill>
                  <a:schemeClr val="tx1"/>
                </a:solidFill>
              </a:rPr>
              <a:t>Riguardo a comuni e province e alle problematiche relative ai trasferimenti, nonché alle spese per acquisizione di mobili ed immobili, è stato stipulato un accordo specifico per l’utilizzo dei dati provenienti dalla banca dati BDAP. Tali dati vengono successivamente aggregati per la provincializzazione.</a:t>
            </a:r>
            <a:endParaRPr lang="it-IT" sz="1600">
              <a:solidFill>
                <a:schemeClr val="tx1"/>
              </a:solidFill>
            </a:endParaRPr>
          </a:p>
        </p:txBody>
      </p:sp>
      <p:sp>
        <p:nvSpPr>
          <p:cNvPr id="2" name="Segnaposto numero diapositiva 1"/>
          <p:cNvSpPr>
            <a:spLocks noGrp="1"/>
          </p:cNvSpPr>
          <p:nvPr>
            <p:ph type="sldNum" sz="quarter" idx="12"/>
          </p:nvPr>
        </p:nvSpPr>
        <p:spPr>
          <a:xfrm>
            <a:off x="4407962" y="6322020"/>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8596668" cy="782320"/>
          </a:xfrm>
        </p:spPr>
        <p:txBody>
          <a:bodyPr>
            <a:normAutofit/>
          </a:bodyPr>
          <a:lstStyle/>
          <a:p>
            <a:r>
              <a:rPr lang="it-IT" sz="2800">
                <a:solidFill>
                  <a:schemeClr val="tx1"/>
                </a:solidFill>
              </a:rPr>
              <a:t>Enti operativi su più province</a:t>
            </a:r>
            <a:endParaRPr lang="it-IT" sz="2800">
              <a:solidFill>
                <a:schemeClr val="tx1"/>
              </a:solidFill>
            </a:endParaRPr>
          </a:p>
        </p:txBody>
      </p:sp>
      <p:sp>
        <p:nvSpPr>
          <p:cNvPr id="3" name="Segnaposto contenuto 2"/>
          <p:cNvSpPr>
            <a:spLocks noGrp="1"/>
          </p:cNvSpPr>
          <p:nvPr>
            <p:ph idx="1"/>
          </p:nvPr>
        </p:nvSpPr>
        <p:spPr>
          <a:xfrm>
            <a:off x="677334" y="1525084"/>
            <a:ext cx="8596668" cy="4192135"/>
          </a:xfrm>
        </p:spPr>
        <p:txBody>
          <a:bodyPr>
            <a:normAutofit/>
          </a:bodyPr>
          <a:lstStyle/>
          <a:p>
            <a:pPr algn="just">
              <a:spcBef>
                <a:spcPts val="1200"/>
              </a:spcBef>
              <a:spcAft>
                <a:spcPts val="1200"/>
              </a:spcAft>
            </a:pPr>
            <a:r>
              <a:rPr lang="it-IT" sz="1600">
                <a:solidFill>
                  <a:schemeClr val="tx1"/>
                </a:solidFill>
              </a:rPr>
              <a:t>Per gli enti che svolgono </a:t>
            </a:r>
            <a:r>
              <a:rPr lang="it-IT" sz="1600" u="sng">
                <a:solidFill>
                  <a:schemeClr val="tx1"/>
                </a:solidFill>
              </a:rPr>
              <a:t>attività sul territorio</a:t>
            </a:r>
            <a:r>
              <a:rPr lang="it-IT" sz="1600">
                <a:solidFill>
                  <a:schemeClr val="tx1"/>
                </a:solidFill>
              </a:rPr>
              <a:t>:</a:t>
            </a:r>
            <a:endParaRPr lang="it-IT" sz="1600">
              <a:solidFill>
                <a:schemeClr val="tx1"/>
              </a:solidFill>
            </a:endParaRPr>
          </a:p>
          <a:p>
            <a:pPr lvl="1" algn="just">
              <a:spcBef>
                <a:spcPts val="1200"/>
              </a:spcBef>
              <a:spcAft>
                <a:spcPts val="1200"/>
              </a:spcAft>
              <a:buFont typeface="Wingdings" panose="05000000000000000000" pitchFamily="2" charset="2"/>
              <a:buChar char="v"/>
            </a:pPr>
            <a:r>
              <a:rPr lang="it-IT">
                <a:solidFill>
                  <a:schemeClr val="tx1"/>
                </a:solidFill>
              </a:rPr>
              <a:t>il criterio principale è quello economico, ovvero della suddivisione per fatturato o per spese sostenute nelle diverse province, avvalendosi dei bilanci, delle relazioni sulla gestione e del confronto diretto con l’ente.</a:t>
            </a:r>
            <a:endParaRPr lang="it-IT">
              <a:solidFill>
                <a:schemeClr val="tx1"/>
              </a:solidFill>
            </a:endParaRPr>
          </a:p>
          <a:p>
            <a:pPr lvl="1" algn="just">
              <a:spcBef>
                <a:spcPts val="1200"/>
              </a:spcBef>
              <a:spcAft>
                <a:spcPts val="1200"/>
              </a:spcAft>
              <a:buFont typeface="Wingdings" panose="05000000000000000000" pitchFamily="2" charset="2"/>
              <a:buChar char="v"/>
            </a:pPr>
            <a:r>
              <a:rPr lang="it-IT" sz="1600">
                <a:solidFill>
                  <a:schemeClr val="tx1"/>
                </a:solidFill>
              </a:rPr>
              <a:t>In mancanza di tali dati si opta per una suddivisione di tipo geografico (per superficie in km</a:t>
            </a:r>
            <a:r>
              <a:rPr lang="it-IT" sz="1600" baseline="30000">
                <a:solidFill>
                  <a:schemeClr val="tx1"/>
                </a:solidFill>
              </a:rPr>
              <a:t>2</a:t>
            </a:r>
            <a:r>
              <a:rPr lang="it-IT" sz="1600">
                <a:solidFill>
                  <a:schemeClr val="tx1"/>
                </a:solidFill>
              </a:rPr>
              <a:t>, lunghezza della costa o degli argini, ecc.). Questo criterio è stato utilizzato ad esempio per gli Enti di gestione per i parchi e la biodiversità.</a:t>
            </a:r>
            <a:endParaRPr lang="it-IT" sz="1600">
              <a:solidFill>
                <a:schemeClr val="tx1"/>
              </a:solidFill>
            </a:endParaRPr>
          </a:p>
          <a:p>
            <a:pPr lvl="1" algn="just">
              <a:spcBef>
                <a:spcPts val="1200"/>
              </a:spcBef>
              <a:spcAft>
                <a:spcPts val="1200"/>
              </a:spcAft>
              <a:buFont typeface="Wingdings" panose="05000000000000000000" pitchFamily="2" charset="2"/>
              <a:buChar char="v"/>
            </a:pPr>
            <a:r>
              <a:rPr lang="it-IT" sz="1600">
                <a:solidFill>
                  <a:schemeClr val="tx1"/>
                </a:solidFill>
              </a:rPr>
              <a:t>Come ultima scelta la suddivisione avviene sulla base delle quote di partecipazione dei soci e i valori percentuali delle partecipazioni vengono aggregati per provincia di appartenenza.</a:t>
            </a:r>
            <a:endParaRPr lang="it-IT" sz="1600">
              <a:solidFill>
                <a:schemeClr val="tx1"/>
              </a:solidFill>
            </a:endParaRPr>
          </a:p>
        </p:txBody>
      </p:sp>
      <p:sp>
        <p:nvSpPr>
          <p:cNvPr id="4" name="Segnaposto numero diapositiva 3"/>
          <p:cNvSpPr>
            <a:spLocks noGrp="1"/>
          </p:cNvSpPr>
          <p:nvPr>
            <p:ph type="sldNum" sz="quarter" idx="12"/>
          </p:nvPr>
        </p:nvSpPr>
        <p:spPr>
          <a:xfrm>
            <a:off x="4453229" y="6312966"/>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77334" y="1100215"/>
            <a:ext cx="8596668" cy="4386185"/>
          </a:xfrm>
        </p:spPr>
        <p:txBody>
          <a:bodyPr>
            <a:normAutofit/>
          </a:bodyPr>
          <a:lstStyle/>
          <a:p>
            <a:r>
              <a:rPr lang="it-IT" sz="1600" u="sng">
                <a:solidFill>
                  <a:schemeClr val="tx1"/>
                </a:solidFill>
              </a:rPr>
              <a:t>Attività di servizi alla persona</a:t>
            </a:r>
            <a:r>
              <a:rPr lang="it-IT" sz="1600">
                <a:solidFill>
                  <a:schemeClr val="tx1"/>
                </a:solidFill>
              </a:rPr>
              <a:t>:</a:t>
            </a:r>
            <a:endParaRPr lang="it-IT" sz="1600">
              <a:solidFill>
                <a:schemeClr val="tx1"/>
              </a:solidFill>
            </a:endParaRPr>
          </a:p>
          <a:p>
            <a:pPr lvl="1" algn="just">
              <a:spcBef>
                <a:spcPts val="1200"/>
              </a:spcBef>
              <a:spcAft>
                <a:spcPts val="1200"/>
              </a:spcAft>
              <a:buFont typeface="Wingdings" panose="05000000000000000000" pitchFamily="2" charset="2"/>
              <a:buChar char="v"/>
            </a:pPr>
            <a:r>
              <a:rPr lang="it-IT">
                <a:solidFill>
                  <a:schemeClr val="tx1"/>
                </a:solidFill>
              </a:rPr>
              <a:t>il criterio guida è quello riferito alla popolazione servita nei comuni appartenenti alle diverse province o segmenti della popolazione. Rientrano nel primo caso i soggetti  con competenze territoriali riferite a più province, ad esempio, l’Azienda ASL della Romagna. Invece, nel secondo caso abbiamo l’Agenzia regionale per il diritto allo studio Er.go, per la quale la suddivisione è effettuata sulla base del numero degli iscritti agli studi superiori (fonte Ministero Università e Ricerca).</a:t>
            </a:r>
            <a:endParaRPr lang="it-IT">
              <a:solidFill>
                <a:schemeClr val="tx1"/>
              </a:solidFill>
            </a:endParaRPr>
          </a:p>
          <a:p>
            <a:pPr>
              <a:spcBef>
                <a:spcPts val="1800"/>
              </a:spcBef>
            </a:pPr>
            <a:r>
              <a:rPr lang="it-IT" sz="1600" u="sng">
                <a:solidFill>
                  <a:schemeClr val="tx1"/>
                </a:solidFill>
              </a:rPr>
              <a:t>Multiutilities</a:t>
            </a:r>
            <a:r>
              <a:rPr lang="it-IT" sz="1600">
                <a:solidFill>
                  <a:schemeClr val="tx1"/>
                </a:solidFill>
              </a:rPr>
              <a:t>:</a:t>
            </a:r>
            <a:endParaRPr lang="it-IT" sz="1600">
              <a:solidFill>
                <a:schemeClr val="tx1"/>
              </a:solidFill>
            </a:endParaRPr>
          </a:p>
          <a:p>
            <a:pPr lvl="1" algn="just">
              <a:spcBef>
                <a:spcPts val="1200"/>
              </a:spcBef>
              <a:spcAft>
                <a:spcPts val="600"/>
              </a:spcAft>
              <a:buFont typeface="Wingdings" panose="05000000000000000000" pitchFamily="2" charset="2"/>
              <a:buChar char="v"/>
            </a:pPr>
            <a:r>
              <a:rPr lang="it-IT">
                <a:solidFill>
                  <a:schemeClr val="tx1"/>
                </a:solidFill>
              </a:rPr>
              <a:t>il criterio principale è la suddivisione per fatturato o spese sostenute;</a:t>
            </a:r>
            <a:endParaRPr lang="it-IT">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in assenza di dati si opta per una suddivisione per popolazione servita;</a:t>
            </a:r>
            <a:endParaRPr lang="it-IT">
              <a:solidFill>
                <a:schemeClr val="tx1"/>
              </a:solidFill>
            </a:endParaRPr>
          </a:p>
          <a:p>
            <a:pPr lvl="1" algn="just">
              <a:spcBef>
                <a:spcPts val="600"/>
              </a:spcBef>
              <a:spcAft>
                <a:spcPts val="600"/>
              </a:spcAft>
              <a:buFont typeface="Wingdings" panose="05000000000000000000" pitchFamily="2" charset="2"/>
              <a:buChar char="v"/>
            </a:pPr>
            <a:r>
              <a:rPr lang="it-IT">
                <a:solidFill>
                  <a:schemeClr val="tx1"/>
                </a:solidFill>
              </a:rPr>
              <a:t>in ultima istanza si considerano le quote di partecipazione dei soci.</a:t>
            </a:r>
            <a:endParaRPr lang="it-IT">
              <a:solidFill>
                <a:schemeClr val="tx1"/>
              </a:solidFill>
            </a:endParaRPr>
          </a:p>
        </p:txBody>
      </p:sp>
      <p:sp>
        <p:nvSpPr>
          <p:cNvPr id="4" name="Segnaposto numero diapositiva 3"/>
          <p:cNvSpPr>
            <a:spLocks noGrp="1"/>
          </p:cNvSpPr>
          <p:nvPr>
            <p:ph type="sldNum" sz="quarter" idx="12"/>
          </p:nvPr>
        </p:nvSpPr>
        <p:spPr>
          <a:xfrm>
            <a:off x="4435122" y="6222432"/>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a:solidFill>
                  <a:schemeClr val="tx1"/>
                </a:solidFill>
                <a:latin typeface="+mj-lt"/>
                <a:ea typeface="+mj-ea"/>
                <a:cs typeface="+mj-cs"/>
              </a:rPr>
              <a:t>Altre casistiche particolari</a:t>
            </a:r>
            <a:endParaRPr lang="it-IT" sz="2800">
              <a:solidFill>
                <a:schemeClr val="bg1">
                  <a:lumMod val="50000"/>
                </a:schemeClr>
              </a:solidFill>
            </a:endParaRPr>
          </a:p>
        </p:txBody>
      </p:sp>
      <p:sp>
        <p:nvSpPr>
          <p:cNvPr id="3" name="Segnaposto contenuto 2"/>
          <p:cNvSpPr>
            <a:spLocks noGrp="1"/>
          </p:cNvSpPr>
          <p:nvPr>
            <p:ph idx="1"/>
          </p:nvPr>
        </p:nvSpPr>
        <p:spPr>
          <a:xfrm>
            <a:off x="677334" y="1488613"/>
            <a:ext cx="8596668" cy="1940387"/>
          </a:xfrm>
        </p:spPr>
        <p:txBody>
          <a:bodyPr vert="horz" lIns="91440" tIns="45720" rIns="91440" bIns="45720" rtlCol="0" anchor="t">
            <a:normAutofit/>
          </a:bodyPr>
          <a:lstStyle/>
          <a:p>
            <a:pPr marL="360045" lvl="2" indent="-360045" algn="just">
              <a:spcBef>
                <a:spcPts val="1800"/>
              </a:spcBef>
              <a:spcAft>
                <a:spcPts val="1800"/>
              </a:spcAft>
            </a:pPr>
            <a:r>
              <a:rPr lang="it-IT" sz="1600">
                <a:solidFill>
                  <a:schemeClr val="tx1"/>
                </a:solidFill>
              </a:rPr>
              <a:t>Per alcune tipologie di enti (aeroporti, fiere, terme, autostrade, teatri, ecc.) non è possibile riferirsi ad una utenza stabile, non si conosce la provenienza degli utenti, risulta difficile pensare a flussi di utenti analizzabili.</a:t>
            </a:r>
            <a:endParaRPr lang="it-IT" sz="1600">
              <a:solidFill>
                <a:schemeClr val="tx1"/>
              </a:solidFill>
            </a:endParaRPr>
          </a:p>
          <a:p>
            <a:pPr marL="323850" lvl="2" indent="0" algn="just">
              <a:spcBef>
                <a:spcPts val="0"/>
              </a:spcBef>
              <a:spcAft>
                <a:spcPts val="1800"/>
              </a:spcAft>
              <a:buNone/>
            </a:pPr>
            <a:r>
              <a:rPr lang="it-IT" sz="1600">
                <a:solidFill>
                  <a:schemeClr val="tx1"/>
                </a:solidFill>
              </a:rPr>
              <a:t>In tali casi si deve presumere che il beneficio della presenza sul territorio dell’ente sia principalmente a favore della provincia di appartenenza.</a:t>
            </a:r>
            <a:endParaRPr lang="it-IT" sz="1600">
              <a:solidFill>
                <a:schemeClr val="tx1"/>
              </a:solidFill>
              <a:ea typeface="+mj-ea"/>
              <a:cs typeface="+mj-cs"/>
            </a:endParaRPr>
          </a:p>
          <a:p>
            <a:pPr marL="360045" indent="-360045" algn="just">
              <a:spcBef>
                <a:spcPts val="1800"/>
              </a:spcBef>
              <a:spcAft>
                <a:spcPts val="1800"/>
              </a:spcAft>
              <a:buNone/>
            </a:pPr>
            <a:endParaRPr lang="it-IT" sz="1600">
              <a:solidFill>
                <a:schemeClr val="tx1"/>
              </a:solidFill>
              <a:ea typeface="+mj-ea"/>
              <a:cs typeface="+mj-cs"/>
            </a:endParaRPr>
          </a:p>
        </p:txBody>
      </p:sp>
      <p:sp>
        <p:nvSpPr>
          <p:cNvPr id="4" name="Segnaposto numero diapositiva 3"/>
          <p:cNvSpPr>
            <a:spLocks noGrp="1"/>
          </p:cNvSpPr>
          <p:nvPr>
            <p:ph type="sldNum" sz="quarter" idx="12"/>
          </p:nvPr>
        </p:nvSpPr>
        <p:spPr>
          <a:xfrm>
            <a:off x="4498497" y="6248399"/>
            <a:ext cx="683339" cy="365125"/>
          </a:xfrm>
        </p:spPr>
        <p:txBody>
          <a:bodyPr/>
          <a:lstStyle/>
          <a:p>
            <a:fld id="{D57F1E4F-1CFF-5643-939E-217C01CDF565}" type="slidenum">
              <a:rPr lang="en-US" sz="1800" smtClean="0">
                <a:solidFill>
                  <a:schemeClr val="bg1">
                    <a:lumMod val="50000"/>
                  </a:schemeClr>
                </a:solidFill>
              </a:rPr>
            </a:fld>
            <a:endParaRPr lang="en-US" sz="1800">
              <a:solidFill>
                <a:schemeClr val="bg1">
                  <a:lumMod val="50000"/>
                </a:schemeClr>
              </a:solidFill>
            </a:endParaRPr>
          </a:p>
        </p:txBody>
      </p:sp>
    </p:spTree>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bpm_Sintesi xmlns="777e0fc0-89c6-45fe-bf21-e83203bdd96f" xsi:nil="true"/>
    <_bpm_OperazioneId xmlns="777e0fc0-89c6-45fe-bf21-e83203bdd96f" xsi:nil="true"/>
    <_bpm_StatoId xmlns="777e0fc0-89c6-45fe-bf21-e83203bdd96f" xsi:nil="true"/>
    <_bpm_ErroreId xmlns="777e0fc0-89c6-45fe-bf21-e83203bdd96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0D4E518A273EB843828DFCAD3168DE1A" ma:contentTypeVersion="7" ma:contentTypeDescription="Creare un nuovo documento." ma:contentTypeScope="" ma:versionID="dbede54bb603a48705e1b53fdeca3630">
  <xsd:schema xmlns:xsd="http://www.w3.org/2001/XMLSchema" xmlns:xs="http://www.w3.org/2001/XMLSchema" xmlns:p="http://schemas.microsoft.com/office/2006/metadata/properties" xmlns:ns2="777e0fc0-89c6-45fe-bf21-e83203bdd96f" targetNamespace="http://schemas.microsoft.com/office/2006/metadata/properties" ma:root="true" ma:fieldsID="c70d7695b6d27fb829fdf86e40f66c91" ns2:_="">
    <xsd:import namespace="777e0fc0-89c6-45fe-bf21-e83203bdd96f"/>
    <xsd:element name="properties">
      <xsd:complexType>
        <xsd:sequence>
          <xsd:element name="documentManagement">
            <xsd:complexType>
              <xsd:all>
                <xsd:element ref="ns2:_bpm_StatoId" minOccurs="0"/>
                <xsd:element ref="ns2:_bpm_OperazioneId" minOccurs="0"/>
                <xsd:element ref="ns2:_bpm_ErroreId" minOccurs="0"/>
                <xsd:element ref="ns2:_bpm_Sintesi"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7e0fc0-89c6-45fe-bf21-e83203bdd96f" elementFormDefault="qualified">
    <xsd:import namespace="http://schemas.microsoft.com/office/2006/documentManagement/types"/>
    <xsd:import namespace="http://schemas.microsoft.com/office/infopath/2007/PartnerControls"/>
    <xsd:element name="_bpm_StatoId" ma:index="4" nillable="true" ma:displayName="_bpm_StatoId" ma:hidden="true" ma:internalName="_bpm_StatoId" ma:readOnly="false">
      <xsd:simpleType>
        <xsd:restriction base="dms:Text"/>
      </xsd:simpleType>
    </xsd:element>
    <xsd:element name="_bpm_OperazioneId" ma:index="5" nillable="true" ma:displayName="_bpm_OperazioneId" ma:hidden="true" ma:internalName="_bpm_OperazioneId" ma:readOnly="false">
      <xsd:simpleType>
        <xsd:restriction base="dms:Text"/>
      </xsd:simpleType>
    </xsd:element>
    <xsd:element name="_bpm_ErroreId" ma:index="6" nillable="true" ma:displayName="_bpm_ErroreId" ma:hidden="true" ma:internalName="_bpm_ErroreId" ma:readOnly="false">
      <xsd:simpleType>
        <xsd:restriction base="dms:Text"/>
      </xsd:simpleType>
    </xsd:element>
    <xsd:element name="_bpm_Sintesi" ma:index="7" nillable="true" ma:displayName="Firma" ma:hidden="true" ma:internalName="_bpm_Sintesi"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Tipo di contenuto"/>
        <xsd:element ref="dc:title" minOccurs="0" maxOccurs="1" ma:index="3"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99F921-98A7-4A76-8234-1EFD99D470F3}">
  <ds:schemaRefs/>
</ds:datastoreItem>
</file>

<file path=customXml/itemProps2.xml><?xml version="1.0" encoding="utf-8"?>
<ds:datastoreItem xmlns:ds="http://schemas.openxmlformats.org/officeDocument/2006/customXml" ds:itemID="{3DADE697-34B0-4350-8CCF-451EE4CE7473}">
  <ds:schemaRefs/>
</ds:datastoreItem>
</file>

<file path=customXml/itemProps3.xml><?xml version="1.0" encoding="utf-8"?>
<ds:datastoreItem xmlns:ds="http://schemas.openxmlformats.org/officeDocument/2006/customXml" ds:itemID="{1D8CF371-A8C9-447A-BE86-32D214A7A175}">
  <ds:schemaRefs/>
</ds:datastoreItem>
</file>

<file path=docProps/app.xml><?xml version="1.0" encoding="utf-8"?>
<Properties xmlns="http://schemas.openxmlformats.org/officeDocument/2006/extended-properties" xmlns:vt="http://schemas.openxmlformats.org/officeDocument/2006/docPropsVTypes">
  <TotalTime>0</TotalTime>
  <Words>8485</Words>
  <Application>WPS Presentation</Application>
  <PresentationFormat>Widescreen</PresentationFormat>
  <Paragraphs>147</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Wingdings 3</vt:lpstr>
      <vt:lpstr>Arial</vt:lpstr>
      <vt:lpstr>Times New Roman</vt:lpstr>
      <vt:lpstr>Aptos</vt:lpstr>
      <vt:lpstr>Segoe Print</vt:lpstr>
      <vt:lpstr>Trebuchet MS</vt:lpstr>
      <vt:lpstr>Microsoft YaHei</vt:lpstr>
      <vt:lpstr>Arial Unicode MS</vt:lpstr>
      <vt:lpstr>Sfaccettatura</vt:lpstr>
      <vt:lpstr>  Conti Pubblici Territoriali provinciali </vt:lpstr>
      <vt:lpstr>Le origini e lo sviluppo del progetto</vt:lpstr>
      <vt:lpstr>I soggetti parte dell’universo del consolidato provinciale nel 2022</vt:lpstr>
      <vt:lpstr>Criteri di provincializzazione</vt:lpstr>
      <vt:lpstr>Tipologie di enti la cui spesa viene attribuita alla singola provincia</vt:lpstr>
      <vt:lpstr>PowerPoint 演示文稿</vt:lpstr>
      <vt:lpstr>Enti operativi su più province</vt:lpstr>
      <vt:lpstr>PowerPoint 演示文稿</vt:lpstr>
      <vt:lpstr>Altre casistiche particolari</vt:lpstr>
      <vt:lpstr>Frequenza di aggiornamento dei criteri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Conto consolidato provincializzato</dc:title>
  <dc:creator>Giorgi Gloria</dc:creator>
  <cp:lastModifiedBy>jfischetti</cp:lastModifiedBy>
  <cp:revision>2</cp:revision>
  <dcterms:created xsi:type="dcterms:W3CDTF">2020-09-07T13:54:00Z</dcterms:created>
  <dcterms:modified xsi:type="dcterms:W3CDTF">2024-11-14T09:51:00Z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0x0101000D4E518A273EB843828DFCAD3168DE1A</vt:lpwstr>
  </property>
  <property fmtid="{D5CDD505-2E9C-101B-9397-08002B2CF9AE}" pid="3" name="ICV">
    <vt:lpwstr>044C7DC8257E449392036C180D1F9183_13</vt:lpwstr>
  </property>
  <property fmtid="{D5CDD505-2E9C-101B-9397-08002B2CF9AE}" pid="4" name="KSOProductBuildVer">
    <vt:lpwstr>1033-12.2.0.18607</vt:lpwstr>
  </property>
</Properties>
</file>