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colors10.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colors8.xml" ContentType="application/vnd.ms-office.chartcolorstyle+xml"/>
  <Override PartName="/ppt/charts/colors9.xml" ContentType="application/vnd.ms-office.chartcolorstyle+xml"/>
  <Override PartName="/ppt/charts/style1.xml" ContentType="application/vnd.ms-office.chartstyle+xml"/>
  <Override PartName="/ppt/charts/style10.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harts/style8.xml" ContentType="application/vnd.ms-office.chartstyle+xml"/>
  <Override PartName="/ppt/charts/style9.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61" r:id="rId3"/>
    <p:sldId id="347" r:id="rId4"/>
    <p:sldId id="348" r:id="rId5"/>
    <p:sldId id="270" r:id="rId6"/>
    <p:sldId id="275" r:id="rId7"/>
    <p:sldId id="276" r:id="rId8"/>
    <p:sldId id="277" r:id="rId9"/>
    <p:sldId id="349" r:id="rId10"/>
    <p:sldId id="268" r:id="rId11"/>
    <p:sldId id="271" r:id="rId12"/>
    <p:sldId id="272" r:id="rId13"/>
    <p:sldId id="350" r:id="rId14"/>
    <p:sldId id="269" r:id="rId15"/>
    <p:sldId id="260" r:id="rId16"/>
    <p:sldId id="264" r:id="rId17"/>
    <p:sldId id="265" r:id="rId18"/>
    <p:sldId id="266" r:id="rId19"/>
    <p:sldId id="267" r:id="rId20"/>
    <p:sldId id="351" r:id="rId21"/>
    <p:sldId id="278" r:id="rId22"/>
    <p:sldId id="352" r:id="rId23"/>
    <p:sldId id="274" r:id="rId24"/>
    <p:sldId id="262" r:id="rId2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7A37"/>
    <a:srgbClr val="C1D6FF"/>
    <a:srgbClr val="FF8989"/>
    <a:srgbClr val="FFFFFF"/>
    <a:srgbClr val="0E692A"/>
    <a:srgbClr val="44443C"/>
    <a:srgbClr val="009433"/>
    <a:srgbClr val="037C31"/>
    <a:srgbClr val="007E35"/>
    <a:srgbClr val="297A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47" autoAdjust="0"/>
    <p:restoredTop sz="99651" autoAdjust="0"/>
  </p:normalViewPr>
  <p:slideViewPr>
    <p:cSldViewPr snapToGrid="0" snapToObjects="1" showGuides="1">
      <p:cViewPr varScale="1">
        <p:scale>
          <a:sx n="123" d="100"/>
          <a:sy n="123" d="100"/>
        </p:scale>
        <p:origin x="1570" y="9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54" d="100"/>
          <a:sy n="154" d="100"/>
        </p:scale>
        <p:origin x="-6808"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image" Target="../media/image10.png"/><Relationship Id="rId1" Type="http://schemas.openxmlformats.org/officeDocument/2006/relationships/oleObject" Target="file:///D:\Lavoro\eupolis\Statistica\turismo\BGeBS%20capitali%20cultura.xlsx" TargetMode="External"/></Relationships>
</file>

<file path=ppt/charts/_rels/chart10.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C:\Users\dalbianco\Desktop\2022impostasoggiorno.xlsx" TargetMode="External"/></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image" Target="../media/image11.png"/><Relationship Id="rId1" Type="http://schemas.openxmlformats.org/officeDocument/2006/relationships/oleObject" Target="file:///D:\Lavoro\eupolis\Statistica\turismo\BGeBS%20capitali%20cultura.xlsx" TargetMode="External"/></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image" Target="../media/image12.png"/><Relationship Id="rId1" Type="http://schemas.openxmlformats.org/officeDocument/2006/relationships/oleObject" Target="file:///D:\Lavoro\eupolis\Statistica\turismo\BGeBS%20capitali%20cultura.xlsx" TargetMode="External"/></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image" Target="../media/image13.png"/><Relationship Id="rId1" Type="http://schemas.openxmlformats.org/officeDocument/2006/relationships/oleObject" Target="file:///D:\Lavoro\eupolis\Statistica\turismo\BGeBS%20capitali%20cultura.xlsx" TargetMode="External"/></Relationships>
</file>

<file path=ppt/charts/_rels/chart5.xml.rels><?xml version="1.0" encoding="UTF-8" standalone="yes"?>
<Relationships xmlns="http://schemas.openxmlformats.org/package/2006/relationships"><Relationship Id="rId3" Type="http://schemas.microsoft.com/office/2011/relationships/chartColorStyle" Target="colors5.xml"/><Relationship Id="rId2" Type="http://schemas.microsoft.com/office/2011/relationships/chartStyle" Target="style5.xml"/><Relationship Id="rId1" Type="http://schemas.openxmlformats.org/officeDocument/2006/relationships/oleObject" Target="file:///D:\Lavoro\eupolis\Statistica\turismo\BGeBS%20capitali%20cultura.xlsx" TargetMode="External"/></Relationships>
</file>

<file path=ppt/charts/_rels/chart6.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D:\Lavoro\eupolis\Statistica\turismo\BGeBS%20capitali%20cultura.xlsx" TargetMode="External"/></Relationships>
</file>

<file path=ppt/charts/_rels/chart7.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D:\Lavoro\eupolis\Statistica\turismo\BGeBS%20capitali%20cultura.xlsx" TargetMode="External"/></Relationships>
</file>

<file path=ppt/charts/_rels/chart8.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D:\Lavoro\eupolis\Statistica\turismo\BGeBS%20capitali%20cultura.xlsx" TargetMode="External"/></Relationships>
</file>

<file path=ppt/charts/_rels/chart9.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D:\Lavoro\eupolis\Statistica\turismo\BGeBS%20capitali%20cultur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arrivi - Bergamo</a:t>
            </a:r>
            <a:endParaRPr lang="it-IT" sz="1200"/>
          </a:p>
        </c:rich>
      </c:tx>
      <c:layout/>
      <c:overlay val="0"/>
      <c:spPr>
        <a:noFill/>
        <a:ln>
          <a:noFill/>
        </a:ln>
        <a:effectLst/>
      </c:spPr>
    </c:title>
    <c:autoTitleDeleted val="0"/>
    <c:plotArea>
      <c:layout>
        <c:manualLayout>
          <c:layoutTarget val="inner"/>
          <c:xMode val="edge"/>
          <c:yMode val="edge"/>
          <c:x val="0.123553149606299"/>
          <c:y val="0.11875"/>
          <c:w val="0.845891294838145"/>
          <c:h val="0.765169510061242"/>
        </c:manualLayout>
      </c:layout>
      <c:barChart>
        <c:barDir val="col"/>
        <c:grouping val="clustered"/>
        <c:varyColors val="0"/>
        <c:ser>
          <c:idx val="0"/>
          <c:order val="1"/>
          <c:spPr>
            <a:noFill/>
            <a:ln>
              <a:noFill/>
            </a:ln>
            <a:effectLst/>
          </c:spPr>
          <c:invertIfNegative val="0"/>
          <c:dPt>
            <c:idx val="5"/>
            <c:invertIfNegative val="0"/>
            <c:bubble3D val="0"/>
            <c:spPr>
              <a:blipFill>
                <a:blip xmlns:r="http://schemas.openxmlformats.org/officeDocument/2006/relationships" r:embed="rId2"/>
                <a:stretch>
                  <a:fillRect/>
                </a:stretch>
              </a:blipFill>
              <a:ln>
                <a:noFill/>
              </a:ln>
              <a:effectLst/>
            </c:spPr>
          </c:dPt>
          <c:dLbls>
            <c:dLbl>
              <c:idx val="0"/>
              <c:delete val="1"/>
            </c:dLbl>
            <c:dLbl>
              <c:idx val="1"/>
              <c:delete val="1"/>
            </c:dLbl>
            <c:dLbl>
              <c:idx val="2"/>
              <c:delete val="1"/>
            </c:dLbl>
            <c:dLbl>
              <c:idx val="3"/>
              <c:delete val="1"/>
            </c:dLbl>
            <c:dLbl>
              <c:idx val="4"/>
              <c:delete val="1"/>
            </c:dLbl>
            <c:dLbl>
              <c:idx val="5"/>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540000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ctr"/>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Foglio5!$P$4:$P$9</c:f>
              <c:numCache>
                <c:formatCode>General</c:formatCode>
                <c:ptCount val="6"/>
                <c:pt idx="1" c:formatCode="0.0%">
                  <c:v>0.101309505796282</c:v>
                </c:pt>
                <c:pt idx="2" c:formatCode="0.0%">
                  <c:v>-0.754265783821959</c:v>
                </c:pt>
                <c:pt idx="3" c:formatCode="0.0%">
                  <c:v>0.938655000588535</c:v>
                </c:pt>
                <c:pt idx="4" c:formatCode="0.0%">
                  <c:v>0.86207385069975</c:v>
                </c:pt>
                <c:pt idx="5" c:formatCode="0.0%">
                  <c:v>0.395721474686433</c:v>
                </c:pt>
              </c:numCache>
            </c:numRef>
          </c:val>
        </c:ser>
        <c:dLbls>
          <c:showLegendKey val="0"/>
          <c:showVal val="0"/>
          <c:showCatName val="0"/>
          <c:showSerName val="0"/>
          <c:showPercent val="0"/>
          <c:showBubbleSize val="0"/>
        </c:dLbls>
        <c:gapWidth val="50"/>
        <c:axId val="565173224"/>
        <c:axId val="565169264"/>
      </c:barChart>
      <c:lineChart>
        <c:grouping val="standard"/>
        <c:varyColors val="0"/>
        <c:ser>
          <c:idx val="1"/>
          <c:order val="0"/>
          <c:tx>
            <c:strRef>
              <c:f>Bergamo</c:f>
              <c:strCache>
                <c:ptCount val="1"/>
                <c:pt idx="0">
                  <c:v>Bergamo</c:v>
                </c:pt>
              </c:strCache>
            </c:strRef>
          </c:tx>
          <c:spPr>
            <a:ln w="38100" cap="rnd">
              <a:solidFill>
                <a:srgbClr val="FF0000"/>
              </a:solidFill>
              <a:round/>
            </a:ln>
            <a:effectLst/>
          </c:spPr>
          <c:marker>
            <c:symbol val="circle"/>
            <c:size val="5"/>
            <c:spPr>
              <a:solidFill>
                <a:srgbClr val="FF0000"/>
              </a:solidFill>
              <a:ln w="38100">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Foglio5!$A$4:$A$9</c:f>
              <c:numCache>
                <c:formatCode>General</c:formatCode>
                <c:ptCount val="6"/>
                <c:pt idx="0">
                  <c:v>2018</c:v>
                </c:pt>
                <c:pt idx="1">
                  <c:v>2019</c:v>
                </c:pt>
                <c:pt idx="2">
                  <c:v>2020</c:v>
                </c:pt>
                <c:pt idx="3">
                  <c:v>2021</c:v>
                </c:pt>
                <c:pt idx="4">
                  <c:v>2022</c:v>
                </c:pt>
                <c:pt idx="5">
                  <c:v>2023</c:v>
                </c:pt>
              </c:numCache>
            </c:numRef>
          </c:cat>
          <c:val>
            <c:numRef>
              <c:f>Foglio5!$D$4:$D$9</c:f>
              <c:numCache>
                <c:formatCode>#,##0</c:formatCode>
                <c:ptCount val="6"/>
                <c:pt idx="0">
                  <c:v>376707</c:v>
                </c:pt>
                <c:pt idx="1">
                  <c:v>414871</c:v>
                </c:pt>
                <c:pt idx="2">
                  <c:v>101948</c:v>
                </c:pt>
                <c:pt idx="3">
                  <c:v>197642</c:v>
                </c:pt>
                <c:pt idx="4">
                  <c:v>368024</c:v>
                </c:pt>
                <c:pt idx="5">
                  <c:v>513659</c:v>
                </c:pt>
              </c:numCache>
            </c:numRef>
          </c:val>
          <c:smooth val="0"/>
        </c:ser>
        <c:dLbls>
          <c:showLegendKey val="0"/>
          <c:showVal val="1"/>
          <c:showCatName val="0"/>
          <c:showSerName val="0"/>
          <c:showPercent val="0"/>
          <c:showBubbleSize val="0"/>
        </c:dLbls>
        <c:marker val="1"/>
        <c:smooth val="0"/>
        <c:axId val="467569888"/>
        <c:axId val="467570968"/>
      </c:lineChart>
      <c:catAx>
        <c:axId val="4675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70968"/>
        <c:crosses val="autoZero"/>
        <c:auto val="1"/>
        <c:lblAlgn val="ctr"/>
        <c:lblOffset val="100"/>
        <c:noMultiLvlLbl val="0"/>
      </c:catAx>
      <c:valAx>
        <c:axId val="467570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69888"/>
        <c:crosses val="autoZero"/>
        <c:crossBetween val="between"/>
      </c:valAx>
      <c:catAx>
        <c:axId val="565173224"/>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65169264"/>
        <c:crosses val="autoZero"/>
        <c:auto val="1"/>
        <c:lblAlgn val="ctr"/>
        <c:lblOffset val="100"/>
        <c:noMultiLvlLbl val="0"/>
      </c:catAx>
      <c:valAx>
        <c:axId val="56516926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565173224"/>
        <c:crosses val="max"/>
        <c:crossBetween val="between"/>
      </c:valAx>
      <c:spPr>
        <a:noFill/>
        <a:ln>
          <a:noFill/>
        </a:ln>
        <a:effectLst/>
      </c:spPr>
    </c:plotArea>
    <c:plotVisOnly val="1"/>
    <c:dispBlanksAs val="gap"/>
    <c:showDLblsOverMax val="0"/>
    <c:extLst>
      <c:ext uri="{0b15fc19-7d7d-44ad-8c2d-2c3a37ce22c3}">
        <chartProps xmlns="https://web.wps.cn/et/2018/main" chartId="{f3b848e8-04e1-4383-a43a-2e470117a702}"/>
      </c:ext>
    </c:extLst>
  </c:chart>
  <c:spPr>
    <a:noFill/>
    <a:ln>
      <a:noFill/>
    </a:ln>
    <a:effectLst/>
  </c:spPr>
  <c:txPr>
    <a:bodyPr/>
    <a:lstStyle/>
    <a:p>
      <a:pPr>
        <a:defRPr lang="en-US"/>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Foglio1!$F$5</c:f>
              <c:strCache>
                <c:ptCount val="1"/>
                <c:pt idx="0">
                  <c:v>Bergamo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Foglio1!$E$6:$E$10</c:f>
              <c:strCache>
                <c:ptCount val="5"/>
                <c:pt idx="0">
                  <c:v>2022/06</c:v>
                </c:pt>
                <c:pt idx="1">
                  <c:v>2022/12</c:v>
                </c:pt>
                <c:pt idx="2">
                  <c:v>2023/06</c:v>
                </c:pt>
                <c:pt idx="3">
                  <c:v>2023/12</c:v>
                </c:pt>
                <c:pt idx="4">
                  <c:v>2024/06</c:v>
                </c:pt>
              </c:strCache>
            </c:strRef>
          </c:cat>
          <c:val>
            <c:numRef>
              <c:f>Foglio1!$F$6:$F$10</c:f>
              <c:numCache>
                <c:formatCode>_(* #,##0.00_);_(* \(#,##0.00\);_(* "-"??_);_(@_)</c:formatCode>
                <c:ptCount val="5"/>
                <c:pt idx="0">
                  <c:v>486967.41</c:v>
                </c:pt>
                <c:pt idx="1">
                  <c:v>1707467.96</c:v>
                </c:pt>
                <c:pt idx="2">
                  <c:v>1000448</c:v>
                </c:pt>
                <c:pt idx="3">
                  <c:v>2588448.33</c:v>
                </c:pt>
                <c:pt idx="4">
                  <c:v>1301793.21</c:v>
                </c:pt>
              </c:numCache>
            </c:numRef>
          </c:val>
        </c:ser>
        <c:ser>
          <c:idx val="1"/>
          <c:order val="1"/>
          <c:tx>
            <c:strRef>
              <c:f>Foglio1!$G$5</c:f>
              <c:strCache>
                <c:ptCount val="1"/>
                <c:pt idx="0">
                  <c:v>Brescia</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Foglio1!$E$6:$E$10</c:f>
              <c:strCache>
                <c:ptCount val="5"/>
                <c:pt idx="0">
                  <c:v>2022/06</c:v>
                </c:pt>
                <c:pt idx="1">
                  <c:v>2022/12</c:v>
                </c:pt>
                <c:pt idx="2">
                  <c:v>2023/06</c:v>
                </c:pt>
                <c:pt idx="3">
                  <c:v>2023/12</c:v>
                </c:pt>
                <c:pt idx="4">
                  <c:v>2024/06</c:v>
                </c:pt>
              </c:strCache>
            </c:strRef>
          </c:cat>
          <c:val>
            <c:numRef>
              <c:f>Foglio1!$G$6:$G$10</c:f>
              <c:numCache>
                <c:formatCode>_(* #,##0.00_);_(* \(#,##0.00\);_(* "-"??_);_(@_)</c:formatCode>
                <c:ptCount val="5"/>
                <c:pt idx="0">
                  <c:v>355612.89</c:v>
                </c:pt>
                <c:pt idx="1">
                  <c:v>905833.09</c:v>
                </c:pt>
                <c:pt idx="2">
                  <c:v>438723.39</c:v>
                </c:pt>
                <c:pt idx="3">
                  <c:v>993614.88</c:v>
                </c:pt>
                <c:pt idx="4">
                  <c:v>478727.43</c:v>
                </c:pt>
              </c:numCache>
            </c:numRef>
          </c:val>
        </c:ser>
        <c:dLbls>
          <c:showLegendKey val="0"/>
          <c:showVal val="1"/>
          <c:showCatName val="0"/>
          <c:showSerName val="0"/>
          <c:showPercent val="0"/>
          <c:showBubbleSize val="0"/>
        </c:dLbls>
        <c:gapWidth val="219"/>
        <c:overlap val="-27"/>
        <c:axId val="801241656"/>
        <c:axId val="795260944"/>
      </c:barChart>
      <c:catAx>
        <c:axId val="801241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795260944"/>
        <c:crosses val="autoZero"/>
        <c:auto val="1"/>
        <c:lblAlgn val="ctr"/>
        <c:lblOffset val="100"/>
        <c:noMultiLvlLbl val="0"/>
      </c:catAx>
      <c:valAx>
        <c:axId val="795260944"/>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801241656"/>
        <c:crosses val="autoZero"/>
        <c:crossBetween val="between"/>
        <c:dispUnits>
          <c:builtInUnit val="millions"/>
          <c:dispUnitsLbl>
            <c:layout/>
            <c:spPr>
              <a:noFill/>
              <a:ln>
                <a:noFill/>
              </a:ln>
              <a:effectLst/>
            </c:spPr>
            <c:txPr>
              <a:bodyPr rot="-5400000" spcFirstLastPara="1" vertOverflow="ellipsis" vert="horz" wrap="square" anchor="ctr" anchorCtr="1">
                <a:spAutoFit/>
              </a:bodyPr>
              <a:lstStyle/>
              <a:p>
                <a:pPr>
                  <a:defRPr lang="en-US" sz="1000" b="0" i="0" u="none" strike="noStrike" kern="1200" baseline="0">
                    <a:solidFill>
                      <a:schemeClr val="tx1">
                        <a:lumMod val="65000"/>
                        <a:lumOff val="35000"/>
                      </a:schemeClr>
                    </a:solidFill>
                    <a:latin typeface="+mn-lt"/>
                    <a:ea typeface="+mn-ea"/>
                    <a:cs typeface="+mn-cs"/>
                  </a:defRPr>
                </a:pPr>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00dbf846-f17f-4873-bafd-21b30fa6e1f6}"/>
      </c:ext>
    </c:extLst>
  </c:chart>
  <c:spPr>
    <a:noFill/>
    <a:ln>
      <a:noFill/>
    </a:ln>
    <a:effectLst/>
  </c:spPr>
  <c:txPr>
    <a:bodyPr/>
    <a:lstStyle/>
    <a:p>
      <a:pPr>
        <a:defRPr lang="en-US"/>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presenze - Bergamo</a:t>
            </a:r>
            <a:endParaRPr lang="it-IT" sz="1200"/>
          </a:p>
        </c:rich>
      </c:tx>
      <c:layout/>
      <c:overlay val="0"/>
      <c:spPr>
        <a:noFill/>
        <a:ln>
          <a:noFill/>
        </a:ln>
        <a:effectLst/>
      </c:spPr>
    </c:title>
    <c:autoTitleDeleted val="0"/>
    <c:plotArea>
      <c:layout>
        <c:manualLayout>
          <c:layoutTarget val="inner"/>
          <c:xMode val="edge"/>
          <c:yMode val="edge"/>
          <c:x val="0.123553149606299"/>
          <c:y val="0.11875"/>
          <c:w val="0.845891294838145"/>
          <c:h val="0.765169510061242"/>
        </c:manualLayout>
      </c:layout>
      <c:barChart>
        <c:barDir val="col"/>
        <c:grouping val="clustered"/>
        <c:varyColors val="0"/>
        <c:ser>
          <c:idx val="0"/>
          <c:order val="1"/>
          <c:spPr>
            <a:noFill/>
            <a:ln>
              <a:noFill/>
            </a:ln>
            <a:effectLst/>
          </c:spPr>
          <c:invertIfNegative val="0"/>
          <c:dPt>
            <c:idx val="5"/>
            <c:invertIfNegative val="0"/>
            <c:bubble3D val="0"/>
            <c:spPr>
              <a:blipFill>
                <a:blip xmlns:r="http://schemas.openxmlformats.org/officeDocument/2006/relationships" r:embed="rId2"/>
                <a:stretch>
                  <a:fillRect/>
                </a:stretch>
              </a:blipFill>
              <a:ln>
                <a:noFill/>
              </a:ln>
              <a:effectLst/>
            </c:spPr>
          </c:dPt>
          <c:dLbls>
            <c:dLbl>
              <c:idx val="0"/>
              <c:delete val="1"/>
            </c:dLbl>
            <c:dLbl>
              <c:idx val="1"/>
              <c:delete val="1"/>
            </c:dLbl>
            <c:dLbl>
              <c:idx val="2"/>
              <c:delete val="1"/>
            </c:dLbl>
            <c:dLbl>
              <c:idx val="3"/>
              <c:delete val="1"/>
            </c:dLbl>
            <c:dLbl>
              <c:idx val="4"/>
              <c:delete val="1"/>
            </c:dLbl>
            <c:dLbl>
              <c:idx val="5"/>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540000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Foglio5!$S$4:$S$9</c:f>
              <c:numCache>
                <c:formatCode>General</c:formatCode>
                <c:ptCount val="6"/>
                <c:pt idx="1" c:formatCode="0.0%">
                  <c:v>0.118033421492834</c:v>
                </c:pt>
                <c:pt idx="2" c:formatCode="0.0%">
                  <c:v>-0.713272079590271</c:v>
                </c:pt>
                <c:pt idx="3" c:formatCode="0.0%">
                  <c:v>0.805599749672768</c:v>
                </c:pt>
                <c:pt idx="4" c:formatCode="0.0%">
                  <c:v>0.792387526361009</c:v>
                </c:pt>
                <c:pt idx="5" c:formatCode="0.0%">
                  <c:v>0.385203463274205</c:v>
                </c:pt>
              </c:numCache>
            </c:numRef>
          </c:val>
        </c:ser>
        <c:dLbls>
          <c:showLegendKey val="0"/>
          <c:showVal val="0"/>
          <c:showCatName val="0"/>
          <c:showSerName val="0"/>
          <c:showPercent val="0"/>
          <c:showBubbleSize val="0"/>
        </c:dLbls>
        <c:gapWidth val="50"/>
        <c:axId val="621528320"/>
        <c:axId val="621522200"/>
      </c:barChart>
      <c:lineChart>
        <c:grouping val="standard"/>
        <c:varyColors val="0"/>
        <c:ser>
          <c:idx val="1"/>
          <c:order val="0"/>
          <c:spPr>
            <a:ln w="38100" cap="rnd">
              <a:solidFill>
                <a:srgbClr val="FFC000"/>
              </a:solidFill>
              <a:round/>
            </a:ln>
            <a:effectLst/>
          </c:spPr>
          <c:marker>
            <c:symbol val="circle"/>
            <c:size val="5"/>
            <c:spPr>
              <a:solidFill>
                <a:srgbClr val="FFC000"/>
              </a:solidFill>
              <a:ln w="38100">
                <a:solidFill>
                  <a:srgbClr val="FFC000"/>
                </a:solidFill>
              </a:ln>
              <a:effectLst/>
            </c:spPr>
          </c:marker>
          <c:dPt>
            <c:idx val="5"/>
            <c:marker>
              <c:symbol val="circle"/>
              <c:size val="5"/>
              <c:spPr>
                <a:solidFill>
                  <a:srgbClr val="FFC000"/>
                </a:solidFill>
                <a:ln w="38100">
                  <a:solidFill>
                    <a:srgbClr val="FFC000"/>
                  </a:solidFill>
                </a:ln>
                <a:effectLst/>
              </c:spPr>
            </c:marker>
            <c:bubble3D val="0"/>
            <c:spPr>
              <a:ln w="38100" cap="rnd">
                <a:solidFill>
                  <a:srgbClr val="FFC000"/>
                </a:solidFill>
                <a:round/>
              </a:ln>
              <a:effectLst/>
            </c:spPr>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Foglio5!$A$4:$A$9</c:f>
              <c:numCache>
                <c:formatCode>General</c:formatCode>
                <c:ptCount val="6"/>
                <c:pt idx="0">
                  <c:v>2018</c:v>
                </c:pt>
                <c:pt idx="1">
                  <c:v>2019</c:v>
                </c:pt>
                <c:pt idx="2">
                  <c:v>2020</c:v>
                </c:pt>
                <c:pt idx="3">
                  <c:v>2021</c:v>
                </c:pt>
                <c:pt idx="4">
                  <c:v>2022</c:v>
                </c:pt>
                <c:pt idx="5">
                  <c:v>2023</c:v>
                </c:pt>
              </c:numCache>
            </c:numRef>
          </c:cat>
          <c:val>
            <c:numRef>
              <c:f>Foglio5!$G$4:$G$9</c:f>
              <c:numCache>
                <c:formatCode>#,##0</c:formatCode>
                <c:ptCount val="6"/>
                <c:pt idx="0">
                  <c:v>707808</c:v>
                </c:pt>
                <c:pt idx="1">
                  <c:v>791353</c:v>
                </c:pt>
                <c:pt idx="2">
                  <c:v>226903</c:v>
                </c:pt>
                <c:pt idx="3">
                  <c:v>409696</c:v>
                </c:pt>
                <c:pt idx="4">
                  <c:v>734334</c:v>
                </c:pt>
                <c:pt idx="5">
                  <c:v>1017202</c:v>
                </c:pt>
              </c:numCache>
            </c:numRef>
          </c:val>
          <c:smooth val="0"/>
        </c:ser>
        <c:dLbls>
          <c:showLegendKey val="0"/>
          <c:showVal val="1"/>
          <c:showCatName val="0"/>
          <c:showSerName val="0"/>
          <c:showPercent val="0"/>
          <c:showBubbleSize val="0"/>
        </c:dLbls>
        <c:marker val="1"/>
        <c:smooth val="0"/>
        <c:axId val="467569888"/>
        <c:axId val="467570968"/>
      </c:lineChart>
      <c:catAx>
        <c:axId val="4675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70968"/>
        <c:crosses val="autoZero"/>
        <c:auto val="1"/>
        <c:lblAlgn val="ctr"/>
        <c:lblOffset val="100"/>
        <c:noMultiLvlLbl val="0"/>
      </c:catAx>
      <c:valAx>
        <c:axId val="467570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69888"/>
        <c:crosses val="autoZero"/>
        <c:crossBetween val="between"/>
      </c:valAx>
      <c:catAx>
        <c:axId val="621528320"/>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621522200"/>
        <c:crosses val="autoZero"/>
        <c:auto val="1"/>
        <c:lblAlgn val="ctr"/>
        <c:lblOffset val="100"/>
        <c:noMultiLvlLbl val="0"/>
      </c:catAx>
      <c:valAx>
        <c:axId val="621522200"/>
        <c:scaling>
          <c:orientation val="minMax"/>
          <c:max val="1"/>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621528320"/>
        <c:crosses val="max"/>
        <c:crossBetween val="between"/>
      </c:valAx>
      <c:spPr>
        <a:noFill/>
        <a:ln>
          <a:noFill/>
        </a:ln>
        <a:effectLst/>
      </c:spPr>
    </c:plotArea>
    <c:plotVisOnly val="1"/>
    <c:dispBlanksAs val="gap"/>
    <c:showDLblsOverMax val="0"/>
    <c:extLst>
      <c:ext uri="{0b15fc19-7d7d-44ad-8c2d-2c3a37ce22c3}">
        <chartProps xmlns="https://web.wps.cn/et/2018/main" chartId="{1f94269b-894f-4647-89ba-74d1aa5a72ee}"/>
      </c:ext>
    </c:extLst>
  </c:chart>
  <c:spPr>
    <a:noFill/>
    <a:ln>
      <a:noFill/>
    </a:ln>
    <a:effectLst/>
  </c:spPr>
  <c:txPr>
    <a:bodyPr/>
    <a:lstStyle/>
    <a:p>
      <a:pPr>
        <a:defRPr lang="en-US"/>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arrivi - Brescia</a:t>
            </a:r>
            <a:endParaRPr lang="it-IT" sz="1200"/>
          </a:p>
        </c:rich>
      </c:tx>
      <c:layout/>
      <c:overlay val="0"/>
      <c:spPr>
        <a:noFill/>
        <a:ln>
          <a:noFill/>
        </a:ln>
        <a:effectLst/>
      </c:spPr>
    </c:title>
    <c:autoTitleDeleted val="0"/>
    <c:plotArea>
      <c:layout>
        <c:manualLayout>
          <c:layoutTarget val="inner"/>
          <c:xMode val="edge"/>
          <c:yMode val="edge"/>
          <c:x val="0.123553149606299"/>
          <c:y val="0.11875"/>
          <c:w val="0.845891294838145"/>
          <c:h val="0.760539880431613"/>
        </c:manualLayout>
      </c:layout>
      <c:barChart>
        <c:barDir val="col"/>
        <c:grouping val="clustered"/>
        <c:varyColors val="0"/>
        <c:ser>
          <c:idx val="0"/>
          <c:order val="1"/>
          <c:spPr>
            <a:noFill/>
            <a:ln>
              <a:noFill/>
            </a:ln>
            <a:effectLst/>
          </c:spPr>
          <c:invertIfNegative val="0"/>
          <c:dPt>
            <c:idx val="5"/>
            <c:invertIfNegative val="0"/>
            <c:bubble3D val="0"/>
            <c:spPr>
              <a:blipFill>
                <a:blip xmlns:r="http://schemas.openxmlformats.org/officeDocument/2006/relationships" r:embed="rId2"/>
                <a:stretch>
                  <a:fillRect/>
                </a:stretch>
              </a:blipFill>
              <a:ln>
                <a:noFill/>
              </a:ln>
              <a:effectLst/>
            </c:spPr>
          </c:dPt>
          <c:dLbls>
            <c:dLbl>
              <c:idx val="0"/>
              <c:delete val="1"/>
            </c:dLbl>
            <c:dLbl>
              <c:idx val="1"/>
              <c:delete val="1"/>
            </c:dLbl>
            <c:dLbl>
              <c:idx val="2"/>
              <c:delete val="1"/>
            </c:dLbl>
            <c:dLbl>
              <c:idx val="3"/>
              <c:delete val="1"/>
            </c:dLbl>
            <c:dLbl>
              <c:idx val="4"/>
              <c:delete val="1"/>
            </c:dLbl>
            <c:dLbl>
              <c:idx val="5"/>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540000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Foglio5!$V$4:$V$9</c:f>
              <c:numCache>
                <c:formatCode>General</c:formatCode>
                <c:ptCount val="6"/>
                <c:pt idx="1" c:formatCode="0.0%">
                  <c:v>0.0847319163573302</c:v>
                </c:pt>
                <c:pt idx="2" c:formatCode="0.0%">
                  <c:v>-0.599910814560349</c:v>
                </c:pt>
                <c:pt idx="3" c:formatCode="0.0%">
                  <c:v>0.448255079547237</c:v>
                </c:pt>
                <c:pt idx="4" c:formatCode="0.0%">
                  <c:v>0.577230257044642</c:v>
                </c:pt>
                <c:pt idx="5" c:formatCode="0.0%">
                  <c:v>0.293006545633293</c:v>
                </c:pt>
              </c:numCache>
            </c:numRef>
          </c:val>
        </c:ser>
        <c:dLbls>
          <c:showLegendKey val="0"/>
          <c:showVal val="0"/>
          <c:showCatName val="0"/>
          <c:showSerName val="0"/>
          <c:showPercent val="0"/>
          <c:showBubbleSize val="0"/>
        </c:dLbls>
        <c:gapWidth val="50"/>
        <c:axId val="565178624"/>
        <c:axId val="565177904"/>
      </c:barChart>
      <c:lineChart>
        <c:grouping val="standard"/>
        <c:varyColors val="0"/>
        <c:ser>
          <c:idx val="2"/>
          <c:order val="0"/>
          <c:tx>
            <c:strRef>
              <c:f>Brescia</c:f>
              <c:strCache>
                <c:ptCount val="1"/>
                <c:pt idx="0">
                  <c:v>Brescia</c:v>
                </c:pt>
              </c:strCache>
            </c:strRef>
          </c:tx>
          <c:spPr>
            <a:ln w="38100" cap="rnd">
              <a:solidFill>
                <a:schemeClr val="accent5"/>
              </a:solidFill>
              <a:round/>
            </a:ln>
            <a:effectLst/>
          </c:spPr>
          <c:marker>
            <c:symbol val="circle"/>
            <c:size val="5"/>
            <c:spPr>
              <a:solidFill>
                <a:schemeClr val="accent5"/>
              </a:solidFill>
              <a:ln w="38100">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Foglio5!$A$4:$A$9</c:f>
              <c:numCache>
                <c:formatCode>General</c:formatCode>
                <c:ptCount val="6"/>
                <c:pt idx="0">
                  <c:v>2018</c:v>
                </c:pt>
                <c:pt idx="1">
                  <c:v>2019</c:v>
                </c:pt>
                <c:pt idx="2">
                  <c:v>2020</c:v>
                </c:pt>
                <c:pt idx="3">
                  <c:v>2021</c:v>
                </c:pt>
                <c:pt idx="4">
                  <c:v>2022</c:v>
                </c:pt>
                <c:pt idx="5">
                  <c:v>2023</c:v>
                </c:pt>
              </c:numCache>
            </c:numRef>
          </c:cat>
          <c:val>
            <c:numRef>
              <c:f>Foglio5!$J$4:$J$9</c:f>
              <c:numCache>
                <c:formatCode>#,##0</c:formatCode>
                <c:ptCount val="6"/>
                <c:pt idx="0">
                  <c:v>279092</c:v>
                </c:pt>
                <c:pt idx="1">
                  <c:v>302740</c:v>
                </c:pt>
                <c:pt idx="2">
                  <c:v>121123</c:v>
                </c:pt>
                <c:pt idx="3">
                  <c:v>175417</c:v>
                </c:pt>
                <c:pt idx="4">
                  <c:v>276673</c:v>
                </c:pt>
                <c:pt idx="5">
                  <c:v>357740</c:v>
                </c:pt>
              </c:numCache>
            </c:numRef>
          </c:val>
          <c:smooth val="0"/>
        </c:ser>
        <c:dLbls>
          <c:showLegendKey val="0"/>
          <c:showVal val="1"/>
          <c:showCatName val="0"/>
          <c:showSerName val="0"/>
          <c:showPercent val="0"/>
          <c:showBubbleSize val="0"/>
        </c:dLbls>
        <c:marker val="1"/>
        <c:smooth val="0"/>
        <c:axId val="467569888"/>
        <c:axId val="467570968"/>
      </c:lineChart>
      <c:catAx>
        <c:axId val="4675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70968"/>
        <c:crosses val="autoZero"/>
        <c:auto val="1"/>
        <c:lblAlgn val="ctr"/>
        <c:lblOffset val="100"/>
        <c:noMultiLvlLbl val="0"/>
      </c:catAx>
      <c:valAx>
        <c:axId val="467570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69888"/>
        <c:crosses val="autoZero"/>
        <c:crossBetween val="between"/>
        <c:majorUnit val="75000"/>
      </c:valAx>
      <c:catAx>
        <c:axId val="565178624"/>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65177904"/>
        <c:crosses val="autoZero"/>
        <c:auto val="1"/>
        <c:lblAlgn val="ctr"/>
        <c:lblOffset val="100"/>
        <c:noMultiLvlLbl val="0"/>
      </c:catAx>
      <c:valAx>
        <c:axId val="565177904"/>
        <c:scaling>
          <c:orientation val="minMax"/>
          <c:max val="1"/>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565178624"/>
        <c:crosses val="max"/>
        <c:crossBetween val="between"/>
      </c:valAx>
      <c:spPr>
        <a:noFill/>
        <a:ln>
          <a:noFill/>
        </a:ln>
        <a:effectLst/>
      </c:spPr>
    </c:plotArea>
    <c:plotVisOnly val="1"/>
    <c:dispBlanksAs val="gap"/>
    <c:showDLblsOverMax val="0"/>
    <c:extLst>
      <c:ext uri="{0b15fc19-7d7d-44ad-8c2d-2c3a37ce22c3}">
        <chartProps xmlns="https://web.wps.cn/et/2018/main" chartId="{50e38116-ed74-4ca1-8a44-6f220835b0a9}"/>
      </c:ext>
    </c:extLst>
  </c:chart>
  <c:spPr>
    <a:noFill/>
    <a:ln>
      <a:noFill/>
    </a:ln>
    <a:effectLst/>
  </c:spPr>
  <c:txPr>
    <a:bodyPr/>
    <a:lstStyle/>
    <a:p>
      <a:pPr>
        <a:defRPr lang="en-US"/>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presenze - Brescia</a:t>
            </a:r>
            <a:endParaRPr lang="it-IT" sz="1200"/>
          </a:p>
        </c:rich>
      </c:tx>
      <c:layout/>
      <c:overlay val="0"/>
      <c:spPr>
        <a:noFill/>
        <a:ln>
          <a:noFill/>
        </a:ln>
        <a:effectLst/>
      </c:spPr>
    </c:title>
    <c:autoTitleDeleted val="0"/>
    <c:plotArea>
      <c:layout>
        <c:manualLayout>
          <c:layoutTarget val="inner"/>
          <c:xMode val="edge"/>
          <c:yMode val="edge"/>
          <c:x val="0.123553149606299"/>
          <c:y val="0.11875"/>
          <c:w val="0.845891294838145"/>
          <c:h val="0.760539880431613"/>
        </c:manualLayout>
      </c:layout>
      <c:barChart>
        <c:barDir val="col"/>
        <c:grouping val="clustered"/>
        <c:varyColors val="0"/>
        <c:ser>
          <c:idx val="0"/>
          <c:order val="1"/>
          <c:spPr>
            <a:noFill/>
            <a:ln>
              <a:noFill/>
            </a:ln>
            <a:effectLst/>
          </c:spPr>
          <c:invertIfNegative val="0"/>
          <c:dPt>
            <c:idx val="5"/>
            <c:invertIfNegative val="0"/>
            <c:bubble3D val="0"/>
            <c:spPr>
              <a:blipFill>
                <a:blip xmlns:r="http://schemas.openxmlformats.org/officeDocument/2006/relationships" r:embed="rId2"/>
                <a:stretch>
                  <a:fillRect/>
                </a:stretch>
              </a:blipFill>
              <a:ln>
                <a:noFill/>
              </a:ln>
              <a:effectLst/>
            </c:spPr>
          </c:dPt>
          <c:dLbls>
            <c:dLbl>
              <c:idx val="0"/>
              <c:delete val="1"/>
            </c:dLbl>
            <c:dLbl>
              <c:idx val="1"/>
              <c:delete val="1"/>
            </c:dLbl>
            <c:dLbl>
              <c:idx val="2"/>
              <c:delete val="1"/>
            </c:dLbl>
            <c:dLbl>
              <c:idx val="3"/>
              <c:delete val="1"/>
            </c:dLbl>
            <c:dLbl>
              <c:idx val="4"/>
              <c:delete val="1"/>
            </c:dLbl>
            <c:dLbl>
              <c:idx val="5"/>
              <c:layout/>
              <c:dLblPos val="ctr"/>
              <c:showLegendKey val="0"/>
              <c:showVal val="1"/>
              <c:showCatName val="0"/>
              <c:showSerName val="0"/>
              <c:showPercent val="0"/>
              <c:showBubbleSize val="0"/>
              <c:extLst>
                <c:ext xmlns:c15="http://schemas.microsoft.com/office/drawing/2012/chart" uri="{CE6537A1-D6FC-4f65-9D91-7224C49458BB}"/>
              </c:extLst>
            </c:dLbl>
            <c:numFmt formatCode="0.0%" sourceLinked="0"/>
            <c:spPr>
              <a:noFill/>
              <a:ln>
                <a:noFill/>
              </a:ln>
              <a:effectLst/>
            </c:spPr>
            <c:txPr>
              <a:bodyPr rot="-5400000" spcFirstLastPara="1" vertOverflow="ellipsis" vert="horz" wrap="square" lIns="38100" tIns="19050" rIns="38100" bIns="19050" anchor="ctr" anchorCtr="1">
                <a:spAutoFit/>
              </a:bodyPr>
              <a:lstStyle/>
              <a:p>
                <a:pPr>
                  <a:defRPr lang="en-US" sz="900" b="1" i="0" u="none" strike="noStrike" kern="1200" baseline="0">
                    <a:solidFill>
                      <a:schemeClr val="tx1">
                        <a:lumMod val="75000"/>
                        <a:lumOff val="25000"/>
                      </a:schemeClr>
                    </a:solidFill>
                    <a:latin typeface="+mn-lt"/>
                    <a:ea typeface="+mn-ea"/>
                    <a:cs typeface="+mn-cs"/>
                  </a:defRPr>
                </a:pPr>
              </a:p>
            </c:txPr>
            <c:dLblPos val="outEnd"/>
            <c:showLegendKey val="0"/>
            <c:showVal val="0"/>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Foglio5!$Y$4:$Y$9</c:f>
              <c:numCache>
                <c:formatCode>General</c:formatCode>
                <c:ptCount val="6"/>
                <c:pt idx="1" c:formatCode="0.0%">
                  <c:v>0.0980292453915418</c:v>
                </c:pt>
                <c:pt idx="2" c:formatCode="0.0%">
                  <c:v>-0.529466870931841</c:v>
                </c:pt>
                <c:pt idx="3" c:formatCode="0.0%">
                  <c:v>0.869772154512864</c:v>
                </c:pt>
                <c:pt idx="4" c:formatCode="0.0%">
                  <c:v>0.203524733884663</c:v>
                </c:pt>
                <c:pt idx="5" c:formatCode="0.0%">
                  <c:v>0.188747884940778</c:v>
                </c:pt>
              </c:numCache>
            </c:numRef>
          </c:val>
        </c:ser>
        <c:dLbls>
          <c:showLegendKey val="0"/>
          <c:showVal val="0"/>
          <c:showCatName val="0"/>
          <c:showSerName val="0"/>
          <c:showPercent val="0"/>
          <c:showBubbleSize val="0"/>
        </c:dLbls>
        <c:gapWidth val="50"/>
        <c:axId val="467561968"/>
        <c:axId val="467561608"/>
      </c:barChart>
      <c:lineChart>
        <c:grouping val="standard"/>
        <c:varyColors val="0"/>
        <c:ser>
          <c:idx val="2"/>
          <c:order val="0"/>
          <c:spPr>
            <a:ln w="38100" cap="rnd">
              <a:solidFill>
                <a:schemeClr val="accent5">
                  <a:lumMod val="40000"/>
                  <a:lumOff val="60000"/>
                </a:schemeClr>
              </a:solidFill>
              <a:round/>
            </a:ln>
            <a:effectLst/>
          </c:spPr>
          <c:marker>
            <c:symbol val="circle"/>
            <c:size val="5"/>
            <c:spPr>
              <a:solidFill>
                <a:schemeClr val="accent5">
                  <a:lumMod val="40000"/>
                  <a:lumOff val="60000"/>
                </a:schemeClr>
              </a:solidFill>
              <a:ln w="38100">
                <a:solidFill>
                  <a:schemeClr val="accent5">
                    <a:lumMod val="40000"/>
                    <a:lumOff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Foglio5!$A$4:$A$9</c:f>
              <c:numCache>
                <c:formatCode>General</c:formatCode>
                <c:ptCount val="6"/>
                <c:pt idx="0">
                  <c:v>2018</c:v>
                </c:pt>
                <c:pt idx="1">
                  <c:v>2019</c:v>
                </c:pt>
                <c:pt idx="2">
                  <c:v>2020</c:v>
                </c:pt>
                <c:pt idx="3">
                  <c:v>2021</c:v>
                </c:pt>
                <c:pt idx="4">
                  <c:v>2022</c:v>
                </c:pt>
                <c:pt idx="5">
                  <c:v>2023</c:v>
                </c:pt>
              </c:numCache>
            </c:numRef>
          </c:cat>
          <c:val>
            <c:numRef>
              <c:f>Foglio5!$M$4:$M$9</c:f>
              <c:numCache>
                <c:formatCode>#,##0</c:formatCode>
                <c:ptCount val="6"/>
                <c:pt idx="0">
                  <c:v>599821</c:v>
                </c:pt>
                <c:pt idx="1">
                  <c:v>658621</c:v>
                </c:pt>
                <c:pt idx="2">
                  <c:v>309903</c:v>
                </c:pt>
                <c:pt idx="3">
                  <c:v>579448</c:v>
                </c:pt>
                <c:pt idx="4">
                  <c:v>697380</c:v>
                </c:pt>
                <c:pt idx="5">
                  <c:v>829009</c:v>
                </c:pt>
              </c:numCache>
            </c:numRef>
          </c:val>
          <c:smooth val="0"/>
        </c:ser>
        <c:dLbls>
          <c:showLegendKey val="0"/>
          <c:showVal val="1"/>
          <c:showCatName val="0"/>
          <c:showSerName val="0"/>
          <c:showPercent val="0"/>
          <c:showBubbleSize val="0"/>
        </c:dLbls>
        <c:marker val="1"/>
        <c:smooth val="0"/>
        <c:axId val="467569888"/>
        <c:axId val="467570968"/>
      </c:lineChart>
      <c:catAx>
        <c:axId val="467569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70968"/>
        <c:crosses val="autoZero"/>
        <c:auto val="1"/>
        <c:lblAlgn val="ctr"/>
        <c:lblOffset val="100"/>
        <c:noMultiLvlLbl val="0"/>
      </c:catAx>
      <c:valAx>
        <c:axId val="467570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69888"/>
        <c:crosses val="autoZero"/>
        <c:crossBetween val="between"/>
        <c:majorUnit val="150000"/>
      </c:valAx>
      <c:catAx>
        <c:axId val="467561968"/>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7561608"/>
        <c:crosses val="autoZero"/>
        <c:auto val="1"/>
        <c:lblAlgn val="ctr"/>
        <c:lblOffset val="100"/>
        <c:noMultiLvlLbl val="0"/>
      </c:catAx>
      <c:valAx>
        <c:axId val="467561608"/>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467561968"/>
        <c:crosses val="max"/>
        <c:crossBetween val="between"/>
      </c:valAx>
      <c:spPr>
        <a:noFill/>
        <a:ln>
          <a:noFill/>
        </a:ln>
        <a:effectLst/>
      </c:spPr>
    </c:plotArea>
    <c:plotVisOnly val="1"/>
    <c:dispBlanksAs val="gap"/>
    <c:showDLblsOverMax val="0"/>
    <c:extLst>
      <c:ext uri="{0b15fc19-7d7d-44ad-8c2d-2c3a37ce22c3}">
        <chartProps xmlns="https://web.wps.cn/et/2018/main" chartId="{eff067db-2654-4e1b-ad55-5ba0551fef1c}"/>
      </c:ext>
    </c:extLst>
  </c:chart>
  <c:spPr>
    <a:noFill/>
    <a:ln>
      <a:noFill/>
    </a:ln>
    <a:effectLst/>
  </c:spPr>
  <c:txPr>
    <a:bodyPr/>
    <a:lstStyle/>
    <a:p>
      <a:pPr>
        <a:defRPr lang="en-US"/>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'confronto territoriale'!$A$2</c:f>
              <c:strCache>
                <c:ptCount val="1"/>
                <c:pt idx="0">
                  <c:v>Bergamo</c:v>
                </c:pt>
              </c:strCache>
            </c:strRef>
          </c:tx>
          <c:spPr>
            <a:solidFill>
              <a:srgbClr val="FF000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('confronto territoriale'!$D$1,'confronto territoriale'!$G$1)</c:f>
              <c:strCache>
                <c:ptCount val="2"/>
                <c:pt idx="0">
                  <c:v>arrivi</c:v>
                </c:pt>
                <c:pt idx="1">
                  <c:v>presenze</c:v>
                </c:pt>
              </c:strCache>
            </c:strRef>
          </c:cat>
          <c:val>
            <c:numRef>
              <c:f>('confronto territoriale'!$D$2,'confronto territoriale'!$G$2)</c:f>
              <c:numCache>
                <c:formatCode>0.0%</c:formatCode>
                <c:ptCount val="2"/>
                <c:pt idx="0">
                  <c:v>0.395721474686433</c:v>
                </c:pt>
                <c:pt idx="1">
                  <c:v>0.385203463274205</c:v>
                </c:pt>
              </c:numCache>
            </c:numRef>
          </c:val>
        </c:ser>
        <c:ser>
          <c:idx val="1"/>
          <c:order val="1"/>
          <c:tx>
            <c:strRef>
              <c:f>'confronto territoriale'!$A$3</c:f>
              <c:strCache>
                <c:ptCount val="1"/>
                <c:pt idx="0">
                  <c:v>Brescia</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('confronto territoriale'!$D$1,'confronto territoriale'!$G$1)</c:f>
              <c:strCache>
                <c:ptCount val="2"/>
                <c:pt idx="0">
                  <c:v>arrivi</c:v>
                </c:pt>
                <c:pt idx="1">
                  <c:v>presenze</c:v>
                </c:pt>
              </c:strCache>
            </c:strRef>
          </c:cat>
          <c:val>
            <c:numRef>
              <c:f>('confronto territoriale'!$D$3,'confronto territoriale'!$G$3)</c:f>
              <c:numCache>
                <c:formatCode>0.0%</c:formatCode>
                <c:ptCount val="2"/>
                <c:pt idx="0">
                  <c:v>0.293006545633293</c:v>
                </c:pt>
                <c:pt idx="1">
                  <c:v>0.188747884940778</c:v>
                </c:pt>
              </c:numCache>
            </c:numRef>
          </c:val>
        </c:ser>
        <c:ser>
          <c:idx val="2"/>
          <c:order val="2"/>
          <c:tx>
            <c:strRef>
              <c:f>'confronto territoriale'!$A$14</c:f>
              <c:strCache>
                <c:ptCount val="1"/>
                <c:pt idx="0">
                  <c:v>altri capoluogi</c:v>
                </c:pt>
              </c:strCache>
            </c:strRef>
          </c:tx>
          <c:spPr>
            <a:solidFill>
              <a:srgbClr val="99FF9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('confronto territoriale'!$D$1,'confronto territoriale'!$G$1)</c:f>
              <c:strCache>
                <c:ptCount val="2"/>
                <c:pt idx="0">
                  <c:v>arrivi</c:v>
                </c:pt>
                <c:pt idx="1">
                  <c:v>presenze</c:v>
                </c:pt>
              </c:strCache>
            </c:strRef>
          </c:cat>
          <c:val>
            <c:numRef>
              <c:f>('confronto territoriale'!$D$14,'confronto territoriale'!$G$14)</c:f>
              <c:numCache>
                <c:formatCode>0.0%</c:formatCode>
                <c:ptCount val="2"/>
                <c:pt idx="0">
                  <c:v>0.252247268797142</c:v>
                </c:pt>
                <c:pt idx="1">
                  <c:v>0.237381575288583</c:v>
                </c:pt>
              </c:numCache>
            </c:numRef>
          </c:val>
        </c:ser>
        <c:dLbls>
          <c:showLegendKey val="0"/>
          <c:showVal val="1"/>
          <c:showCatName val="0"/>
          <c:showSerName val="0"/>
          <c:showPercent val="0"/>
          <c:showBubbleSize val="0"/>
        </c:dLbls>
        <c:gapWidth val="150"/>
        <c:overlap val="-10"/>
        <c:axId val="351707432"/>
        <c:axId val="351705992"/>
      </c:barChart>
      <c:catAx>
        <c:axId val="351707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351705992"/>
        <c:crosses val="autoZero"/>
        <c:auto val="1"/>
        <c:lblAlgn val="ctr"/>
        <c:lblOffset val="100"/>
        <c:noMultiLvlLbl val="0"/>
      </c:catAx>
      <c:valAx>
        <c:axId val="35170599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351707432"/>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f72fe11d-4299-4e7a-974c-e111e920353b}"/>
      </c:ext>
    </c:extLst>
  </c:chart>
  <c:spPr>
    <a:noFill/>
    <a:ln>
      <a:noFill/>
    </a:ln>
    <a:effectLst/>
  </c:spPr>
  <c:txPr>
    <a:bodyPr/>
    <a:lstStyle/>
    <a:p>
      <a:pPr>
        <a:defRPr lang="en-US"/>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arrivi - Bergamo</a:t>
            </a:r>
            <a:endParaRPr lang="it-IT" sz="1200"/>
          </a:p>
        </c:rich>
      </c:tx>
      <c:layout>
        <c:manualLayout>
          <c:xMode val="edge"/>
          <c:yMode val="edge"/>
          <c:x val="0.383666666666667"/>
          <c:y val="0.0185185185185185"/>
        </c:manualLayout>
      </c:layout>
      <c:overlay val="0"/>
      <c:spPr>
        <a:noFill/>
        <a:ln>
          <a:noFill/>
        </a:ln>
        <a:effectLst/>
      </c:spPr>
    </c:title>
    <c:autoTitleDeleted val="0"/>
    <c:plotArea>
      <c:layout>
        <c:manualLayout>
          <c:layoutTarget val="inner"/>
          <c:xMode val="edge"/>
          <c:yMode val="edge"/>
          <c:x val="0.104580927384077"/>
          <c:y val="0.11875"/>
          <c:w val="0.864863517060367"/>
          <c:h val="0.613836395450569"/>
        </c:manualLayout>
      </c:layout>
      <c:barChart>
        <c:barDir val="col"/>
        <c:grouping val="clustered"/>
        <c:varyColors val="0"/>
        <c:ser>
          <c:idx val="2"/>
          <c:order val="2"/>
          <c:tx>
            <c:strRef>
              <c:f>var% 2023-2022</c:f>
              <c:strCache>
                <c:ptCount val="1"/>
                <c:pt idx="0">
                  <c:v>var% 2023-2022</c:v>
                </c:pt>
              </c:strCache>
            </c:strRef>
          </c:tx>
          <c:spPr>
            <a:solidFill>
              <a:srgbClr val="FFB9B9"/>
            </a:solidFill>
            <a:ln>
              <a:noFill/>
            </a:ln>
            <a:effectLst/>
          </c:spPr>
          <c:invertIfNegative val="0"/>
          <c:dLbls>
            <c:dLbl>
              <c:idx val="0"/>
              <c:layout>
                <c:manualLayout>
                  <c:x val="0"/>
                  <c:y val="0.178027486147565"/>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540000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mesi!$J$4:$J$15</c:f>
              <c:numCache>
                <c:formatCode>0.0%</c:formatCode>
                <c:ptCount val="12"/>
                <c:pt idx="0">
                  <c:v>1.0705730474073</c:v>
                </c:pt>
                <c:pt idx="1">
                  <c:v>0.457006524491187</c:v>
                </c:pt>
                <c:pt idx="2">
                  <c:v>0.479251581848531</c:v>
                </c:pt>
                <c:pt idx="3">
                  <c:v>0.414139256727894</c:v>
                </c:pt>
                <c:pt idx="4">
                  <c:v>0.468840646087142</c:v>
                </c:pt>
                <c:pt idx="5">
                  <c:v>0.351791904202595</c:v>
                </c:pt>
                <c:pt idx="6">
                  <c:v>0.346896963095516</c:v>
                </c:pt>
                <c:pt idx="7">
                  <c:v>0.372012411595337</c:v>
                </c:pt>
                <c:pt idx="8">
                  <c:v>0.404889334894352</c:v>
                </c:pt>
                <c:pt idx="9">
                  <c:v>0.341522093613836</c:v>
                </c:pt>
                <c:pt idx="10">
                  <c:v>0.239063422312586</c:v>
                </c:pt>
                <c:pt idx="11">
                  <c:v>0.222051229438118</c:v>
                </c:pt>
              </c:numCache>
            </c:numRef>
          </c:val>
        </c:ser>
        <c:dLbls>
          <c:showLegendKey val="0"/>
          <c:showVal val="0"/>
          <c:showCatName val="0"/>
          <c:showSerName val="0"/>
          <c:showPercent val="0"/>
          <c:showBubbleSize val="0"/>
        </c:dLbls>
        <c:gapWidth val="150"/>
        <c:axId val="517976088"/>
        <c:axId val="517977888"/>
      </c:barChart>
      <c:lineChart>
        <c:grouping val="standard"/>
        <c:varyColors val="0"/>
        <c:ser>
          <c:idx val="0"/>
          <c:order val="0"/>
          <c:tx>
            <c:strRef>
              <c:f>2023</c:f>
              <c:strCache>
                <c:ptCount val="1"/>
                <c:pt idx="0">
                  <c:v>2023</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mesi!$B$4:$B$15</c:f>
              <c:numCache>
                <c:formatCode>#,##0</c:formatCode>
                <c:ptCount val="12"/>
                <c:pt idx="0">
                  <c:v>28870</c:v>
                </c:pt>
                <c:pt idx="1">
                  <c:v>29924</c:v>
                </c:pt>
                <c:pt idx="2">
                  <c:v>38107</c:v>
                </c:pt>
                <c:pt idx="3">
                  <c:v>46347</c:v>
                </c:pt>
                <c:pt idx="4">
                  <c:v>48106</c:v>
                </c:pt>
                <c:pt idx="5">
                  <c:v>47187</c:v>
                </c:pt>
                <c:pt idx="6">
                  <c:v>51935</c:v>
                </c:pt>
                <c:pt idx="7">
                  <c:v>49081</c:v>
                </c:pt>
                <c:pt idx="8">
                  <c:v>50399</c:v>
                </c:pt>
                <c:pt idx="9">
                  <c:v>50185</c:v>
                </c:pt>
                <c:pt idx="10">
                  <c:v>37784</c:v>
                </c:pt>
                <c:pt idx="11">
                  <c:v>35734</c:v>
                </c:pt>
              </c:numCache>
            </c:numRef>
          </c:val>
          <c:smooth val="0"/>
        </c:ser>
        <c:ser>
          <c:idx val="1"/>
          <c:order val="1"/>
          <c:tx>
            <c:strRef>
              <c:f>2022</c:f>
              <c:strCache>
                <c:ptCount val="1"/>
                <c:pt idx="0">
                  <c:v>2022</c:v>
                </c:pt>
              </c:strCache>
            </c:strRef>
          </c:tx>
          <c:spPr>
            <a:ln w="28575" cap="rnd">
              <a:solidFill>
                <a:srgbClr val="993300"/>
              </a:solidFill>
              <a:round/>
            </a:ln>
            <a:effectLst/>
          </c:spPr>
          <c:marker>
            <c:symbol val="circle"/>
            <c:size val="5"/>
            <c:spPr>
              <a:solidFill>
                <a:srgbClr val="993300"/>
              </a:solidFill>
              <a:ln w="9525">
                <a:solidFill>
                  <a:srgbClr val="993300"/>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mesi!$F$4:$F$15</c:f>
              <c:numCache>
                <c:formatCode>#,##0</c:formatCode>
                <c:ptCount val="12"/>
                <c:pt idx="0">
                  <c:v>13943</c:v>
                </c:pt>
                <c:pt idx="1">
                  <c:v>20538</c:v>
                </c:pt>
                <c:pt idx="2">
                  <c:v>25761</c:v>
                </c:pt>
                <c:pt idx="3">
                  <c:v>32774</c:v>
                </c:pt>
                <c:pt idx="4">
                  <c:v>32751</c:v>
                </c:pt>
                <c:pt idx="5">
                  <c:v>34907</c:v>
                </c:pt>
                <c:pt idx="6">
                  <c:v>38559</c:v>
                </c:pt>
                <c:pt idx="7">
                  <c:v>35773</c:v>
                </c:pt>
                <c:pt idx="8">
                  <c:v>35874</c:v>
                </c:pt>
                <c:pt idx="9">
                  <c:v>37409</c:v>
                </c:pt>
                <c:pt idx="10">
                  <c:v>30494</c:v>
                </c:pt>
                <c:pt idx="11">
                  <c:v>29241</c:v>
                </c:pt>
              </c:numCache>
            </c:numRef>
          </c:val>
          <c:smooth val="0"/>
        </c:ser>
        <c:dLbls>
          <c:showLegendKey val="0"/>
          <c:showVal val="0"/>
          <c:showCatName val="0"/>
          <c:showSerName val="0"/>
          <c:showPercent val="0"/>
          <c:showBubbleSize val="0"/>
        </c:dLbls>
        <c:marker val="1"/>
        <c:smooth val="0"/>
        <c:axId val="468311424"/>
        <c:axId val="468313944"/>
      </c:lineChart>
      <c:catAx>
        <c:axId val="468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3944"/>
        <c:crosses val="autoZero"/>
        <c:auto val="1"/>
        <c:lblAlgn val="ctr"/>
        <c:lblOffset val="100"/>
        <c:noMultiLvlLbl val="0"/>
      </c:catAx>
      <c:valAx>
        <c:axId val="468313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1424"/>
        <c:crosses val="autoZero"/>
        <c:crossBetween val="between"/>
      </c:valAx>
      <c:catAx>
        <c:axId val="517976088"/>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17977888"/>
        <c:crosses val="autoZero"/>
        <c:auto val="1"/>
        <c:lblAlgn val="ctr"/>
        <c:lblOffset val="100"/>
        <c:noMultiLvlLbl val="0"/>
      </c:catAx>
      <c:valAx>
        <c:axId val="517977888"/>
        <c:scaling>
          <c:orientation val="minMax"/>
          <c:max val="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517976088"/>
        <c:crosses val="max"/>
        <c:crossBetween val="between"/>
      </c:valAx>
      <c:spPr>
        <a:noFill/>
        <a:ln>
          <a:noFill/>
        </a:ln>
        <a:effectLst/>
      </c:spPr>
    </c:plotArea>
    <c:legend>
      <c:legendPos val="b"/>
      <c:layout>
        <c:manualLayout>
          <c:xMode val="edge"/>
          <c:yMode val="edge"/>
          <c:x val="0.220311023622047"/>
          <c:y val="0.921874453193351"/>
          <c:w val="0.559000437445319"/>
          <c:h val="0.078125546806649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c7564f92-31e5-4c73-be1c-b032fc02e64f}"/>
      </c:ext>
    </c:extLst>
  </c:chart>
  <c:spPr>
    <a:noFill/>
    <a:ln>
      <a:noFill/>
    </a:ln>
    <a:effectLst/>
  </c:spPr>
  <c:txPr>
    <a:bodyPr/>
    <a:lstStyle/>
    <a:p>
      <a:pPr>
        <a:defRPr lang="en-US"/>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presenze - Bergamo</a:t>
            </a:r>
            <a:endParaRPr lang="it-IT" sz="1200"/>
          </a:p>
        </c:rich>
      </c:tx>
      <c:layout>
        <c:manualLayout>
          <c:xMode val="edge"/>
          <c:yMode val="edge"/>
          <c:x val="0.367"/>
          <c:y val="0.00462962962962963"/>
        </c:manualLayout>
      </c:layout>
      <c:overlay val="0"/>
      <c:spPr>
        <a:noFill/>
        <a:ln>
          <a:noFill/>
        </a:ln>
        <a:effectLst/>
      </c:spPr>
    </c:title>
    <c:autoTitleDeleted val="0"/>
    <c:plotArea>
      <c:layout>
        <c:manualLayout>
          <c:layoutTarget val="inner"/>
          <c:xMode val="edge"/>
          <c:yMode val="edge"/>
          <c:x val="0.104580927384077"/>
          <c:y val="0.11875"/>
          <c:w val="0.864863517060367"/>
          <c:h val="0.604577136191309"/>
        </c:manualLayout>
      </c:layout>
      <c:barChart>
        <c:barDir val="col"/>
        <c:grouping val="clustered"/>
        <c:varyColors val="0"/>
        <c:ser>
          <c:idx val="2"/>
          <c:order val="2"/>
          <c:tx>
            <c:strRef>
              <c:f>var% 2023-2022</c:f>
              <c:strCache>
                <c:ptCount val="1"/>
                <c:pt idx="0">
                  <c:v>var% 2023-2022</c:v>
                </c:pt>
              </c:strCache>
            </c:strRef>
          </c:tx>
          <c:spPr>
            <a:solidFill>
              <a:srgbClr val="FFE9A3"/>
            </a:solidFill>
            <a:ln>
              <a:noFill/>
            </a:ln>
            <a:effectLst/>
          </c:spPr>
          <c:invertIfNegative val="0"/>
          <c:dLbls>
            <c:numFmt formatCode="0.0%" sourceLinked="0"/>
            <c:spPr>
              <a:noFill/>
              <a:ln>
                <a:noFill/>
              </a:ln>
              <a:effectLst/>
            </c:spPr>
            <c:txPr>
              <a:bodyPr rot="-540000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mesi!$K$4:$K$15</c:f>
              <c:numCache>
                <c:formatCode>0.0%</c:formatCode>
                <c:ptCount val="12"/>
                <c:pt idx="0">
                  <c:v>0.841241550929818</c:v>
                </c:pt>
                <c:pt idx="1">
                  <c:v>0.462087623055535</c:v>
                </c:pt>
                <c:pt idx="2">
                  <c:v>0.39883784342855</c:v>
                </c:pt>
                <c:pt idx="3">
                  <c:v>0.435906482987144</c:v>
                </c:pt>
                <c:pt idx="4">
                  <c:v>0.413721744667303</c:v>
                </c:pt>
                <c:pt idx="5">
                  <c:v>0.327936318067897</c:v>
                </c:pt>
                <c:pt idx="6">
                  <c:v>0.36259063402933</c:v>
                </c:pt>
                <c:pt idx="7">
                  <c:v>0.362941670342806</c:v>
                </c:pt>
                <c:pt idx="8">
                  <c:v>0.403365053096125</c:v>
                </c:pt>
                <c:pt idx="9">
                  <c:v>0.405034231688763</c:v>
                </c:pt>
                <c:pt idx="10">
                  <c:v>0.247394885705779</c:v>
                </c:pt>
                <c:pt idx="11">
                  <c:v>0.211987737411466</c:v>
                </c:pt>
              </c:numCache>
            </c:numRef>
          </c:val>
        </c:ser>
        <c:dLbls>
          <c:showLegendKey val="0"/>
          <c:showVal val="0"/>
          <c:showCatName val="0"/>
          <c:showSerName val="0"/>
          <c:showPercent val="0"/>
          <c:showBubbleSize val="0"/>
        </c:dLbls>
        <c:gapWidth val="150"/>
        <c:axId val="517976088"/>
        <c:axId val="517977888"/>
      </c:barChart>
      <c:lineChart>
        <c:grouping val="standard"/>
        <c:varyColors val="0"/>
        <c:ser>
          <c:idx val="0"/>
          <c:order val="0"/>
          <c:tx>
            <c:strRef>
              <c:f>2023</c:f>
              <c:strCache>
                <c:ptCount val="1"/>
                <c:pt idx="0">
                  <c:v>2023</c:v>
                </c:pt>
              </c:strCache>
            </c:strRef>
          </c:tx>
          <c:spPr>
            <a:ln w="28575" cap="rnd">
              <a:solidFill>
                <a:srgbClr val="FFC000"/>
              </a:solidFill>
              <a:round/>
            </a:ln>
            <a:effectLst/>
          </c:spPr>
          <c:marker>
            <c:symbol val="circle"/>
            <c:size val="5"/>
            <c:spPr>
              <a:solidFill>
                <a:srgbClr val="FFC000"/>
              </a:solidFill>
              <a:ln w="9525">
                <a:solidFill>
                  <a:srgbClr val="FFC000"/>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mesi!$C$4:$C$15</c:f>
              <c:numCache>
                <c:formatCode>#,##0</c:formatCode>
                <c:ptCount val="12"/>
                <c:pt idx="0">
                  <c:v>54753</c:v>
                </c:pt>
                <c:pt idx="1">
                  <c:v>58368</c:v>
                </c:pt>
                <c:pt idx="2">
                  <c:v>74386</c:v>
                </c:pt>
                <c:pt idx="3">
                  <c:v>93601</c:v>
                </c:pt>
                <c:pt idx="4">
                  <c:v>97691</c:v>
                </c:pt>
                <c:pt idx="5">
                  <c:v>93253</c:v>
                </c:pt>
                <c:pt idx="6">
                  <c:v>99976</c:v>
                </c:pt>
                <c:pt idx="7">
                  <c:v>95778</c:v>
                </c:pt>
                <c:pt idx="8">
                  <c:v>101758</c:v>
                </c:pt>
                <c:pt idx="9">
                  <c:v>103433</c:v>
                </c:pt>
                <c:pt idx="10">
                  <c:v>75415</c:v>
                </c:pt>
                <c:pt idx="11">
                  <c:v>68790</c:v>
                </c:pt>
              </c:numCache>
            </c:numRef>
          </c:val>
          <c:smooth val="0"/>
        </c:ser>
        <c:ser>
          <c:idx val="1"/>
          <c:order val="1"/>
          <c:tx>
            <c:strRef>
              <c:f>2022</c:f>
              <c:strCache>
                <c:ptCount val="1"/>
                <c:pt idx="0">
                  <c:v>2022</c:v>
                </c:pt>
              </c:strCache>
            </c:strRef>
          </c:tx>
          <c:spPr>
            <a:ln w="28575" cap="rnd">
              <a:solidFill>
                <a:srgbClr val="B48900"/>
              </a:solidFill>
              <a:round/>
            </a:ln>
            <a:effectLst/>
          </c:spPr>
          <c:marker>
            <c:symbol val="circle"/>
            <c:size val="5"/>
            <c:spPr>
              <a:solidFill>
                <a:srgbClr val="B48900"/>
              </a:solidFill>
              <a:ln w="9525">
                <a:solidFill>
                  <a:srgbClr val="B48900"/>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mesi!$G$4:$G$15</c:f>
              <c:numCache>
                <c:formatCode>#,##0</c:formatCode>
                <c:ptCount val="12"/>
                <c:pt idx="0">
                  <c:v>29737</c:v>
                </c:pt>
                <c:pt idx="1">
                  <c:v>39921</c:v>
                </c:pt>
                <c:pt idx="2">
                  <c:v>53177</c:v>
                </c:pt>
                <c:pt idx="3">
                  <c:v>65186</c:v>
                </c:pt>
                <c:pt idx="4">
                  <c:v>69102</c:v>
                </c:pt>
                <c:pt idx="5">
                  <c:v>70224</c:v>
                </c:pt>
                <c:pt idx="6">
                  <c:v>73372</c:v>
                </c:pt>
                <c:pt idx="7">
                  <c:v>70273</c:v>
                </c:pt>
                <c:pt idx="8">
                  <c:v>72510</c:v>
                </c:pt>
                <c:pt idx="9">
                  <c:v>73616</c:v>
                </c:pt>
                <c:pt idx="10">
                  <c:v>60458</c:v>
                </c:pt>
                <c:pt idx="11">
                  <c:v>56758</c:v>
                </c:pt>
              </c:numCache>
            </c:numRef>
          </c:val>
          <c:smooth val="0"/>
        </c:ser>
        <c:dLbls>
          <c:showLegendKey val="0"/>
          <c:showVal val="0"/>
          <c:showCatName val="0"/>
          <c:showSerName val="0"/>
          <c:showPercent val="0"/>
          <c:showBubbleSize val="0"/>
        </c:dLbls>
        <c:marker val="1"/>
        <c:smooth val="0"/>
        <c:axId val="468311424"/>
        <c:axId val="468313944"/>
      </c:lineChart>
      <c:catAx>
        <c:axId val="468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3944"/>
        <c:crosses val="autoZero"/>
        <c:auto val="1"/>
        <c:lblAlgn val="ctr"/>
        <c:lblOffset val="100"/>
        <c:noMultiLvlLbl val="0"/>
      </c:catAx>
      <c:valAx>
        <c:axId val="468313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1424"/>
        <c:crosses val="autoZero"/>
        <c:crossBetween val="between"/>
      </c:valAx>
      <c:catAx>
        <c:axId val="517976088"/>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17977888"/>
        <c:crosses val="autoZero"/>
        <c:auto val="1"/>
        <c:lblAlgn val="ctr"/>
        <c:lblOffset val="100"/>
        <c:noMultiLvlLbl val="0"/>
      </c:catAx>
      <c:valAx>
        <c:axId val="517977888"/>
        <c:scaling>
          <c:orientation val="minMax"/>
          <c:max val="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517976088"/>
        <c:crosses val="max"/>
        <c:crossBetween val="between"/>
      </c:valAx>
      <c:spPr>
        <a:noFill/>
        <a:ln>
          <a:noFill/>
        </a:ln>
        <a:effectLst/>
      </c:spPr>
    </c:plotArea>
    <c:legend>
      <c:legendPos val="b"/>
      <c:layout>
        <c:manualLayout>
          <c:xMode val="edge"/>
          <c:yMode val="edge"/>
          <c:x val="0.220311023622047"/>
          <c:y val="0.917244823563721"/>
          <c:w val="0.559000437445319"/>
          <c:h val="0.078125546806649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e6802ea7-e0a8-4d05-ac4b-793c960d1faa}"/>
      </c:ext>
    </c:extLst>
  </c:chart>
  <c:spPr>
    <a:noFill/>
    <a:ln>
      <a:noFill/>
    </a:ln>
    <a:effectLst/>
  </c:spPr>
  <c:txPr>
    <a:bodyPr/>
    <a:lstStyle/>
    <a:p>
      <a:pPr>
        <a:defRPr lang="en-US"/>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arrivi - Brescia</a:t>
            </a:r>
            <a:endParaRPr lang="it-IT" sz="1200"/>
          </a:p>
        </c:rich>
      </c:tx>
      <c:layout>
        <c:manualLayout>
          <c:xMode val="edge"/>
          <c:yMode val="edge"/>
          <c:x val="0.383666666666667"/>
          <c:y val="0.0185185185185185"/>
        </c:manualLayout>
      </c:layout>
      <c:overlay val="0"/>
      <c:spPr>
        <a:noFill/>
        <a:ln>
          <a:noFill/>
        </a:ln>
        <a:effectLst/>
      </c:spPr>
    </c:title>
    <c:autoTitleDeleted val="0"/>
    <c:plotArea>
      <c:layout>
        <c:manualLayout>
          <c:layoutTarget val="inner"/>
          <c:xMode val="edge"/>
          <c:yMode val="edge"/>
          <c:x val="0.104580927384077"/>
          <c:y val="0.11875"/>
          <c:w val="0.864863517060367"/>
          <c:h val="0.632354913969087"/>
        </c:manualLayout>
      </c:layout>
      <c:barChart>
        <c:barDir val="col"/>
        <c:grouping val="clustered"/>
        <c:varyColors val="0"/>
        <c:ser>
          <c:idx val="2"/>
          <c:order val="2"/>
          <c:tx>
            <c:strRef>
              <c:f>var% 2023-2022</c:f>
              <c:strCache>
                <c:ptCount val="1"/>
                <c:pt idx="0">
                  <c:v>var% 2023-2022</c:v>
                </c:pt>
              </c:strCache>
            </c:strRef>
          </c:tx>
          <c:spPr>
            <a:solidFill>
              <a:schemeClr val="accent5">
                <a:lumMod val="40000"/>
                <a:lumOff val="60000"/>
              </a:schemeClr>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mesi!$L$4:$L$15</c:f>
              <c:numCache>
                <c:formatCode>0.0%</c:formatCode>
                <c:ptCount val="12"/>
                <c:pt idx="0">
                  <c:v>0.770334928229665</c:v>
                </c:pt>
                <c:pt idx="1">
                  <c:v>0.413100386979285</c:v>
                </c:pt>
                <c:pt idx="2">
                  <c:v>0.34233199310741</c:v>
                </c:pt>
                <c:pt idx="3">
                  <c:v>0.212051366480079</c:v>
                </c:pt>
                <c:pt idx="4">
                  <c:v>0.163005289371067</c:v>
                </c:pt>
                <c:pt idx="5">
                  <c:v>0.200720172247383</c:v>
                </c:pt>
                <c:pt idx="6">
                  <c:v>0.36249703486993</c:v>
                </c:pt>
                <c:pt idx="7">
                  <c:v>0.242642302716688</c:v>
                </c:pt>
                <c:pt idx="8">
                  <c:v>0.227932761087268</c:v>
                </c:pt>
                <c:pt idx="9">
                  <c:v>0.295101370699859</c:v>
                </c:pt>
                <c:pt idx="10">
                  <c:v>0.339279783650425</c:v>
                </c:pt>
                <c:pt idx="11">
                  <c:v>0.239259777758334</c:v>
                </c:pt>
              </c:numCache>
            </c:numRef>
          </c:val>
        </c:ser>
        <c:dLbls>
          <c:showLegendKey val="0"/>
          <c:showVal val="0"/>
          <c:showCatName val="0"/>
          <c:showSerName val="0"/>
          <c:showPercent val="0"/>
          <c:showBubbleSize val="0"/>
        </c:dLbls>
        <c:gapWidth val="150"/>
        <c:axId val="517976088"/>
        <c:axId val="517977888"/>
      </c:barChart>
      <c:lineChart>
        <c:grouping val="standard"/>
        <c:varyColors val="0"/>
        <c:ser>
          <c:idx val="0"/>
          <c:order val="0"/>
          <c:tx>
            <c:strRef>
              <c:f>2023</c:f>
              <c:strCache>
                <c:ptCount val="1"/>
                <c:pt idx="0">
                  <c:v>2023</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mesi!$D$4:$D$15</c:f>
              <c:numCache>
                <c:formatCode>#,##0</c:formatCode>
                <c:ptCount val="12"/>
                <c:pt idx="0">
                  <c:v>22940</c:v>
                </c:pt>
                <c:pt idx="1">
                  <c:v>24831</c:v>
                </c:pt>
                <c:pt idx="2">
                  <c:v>28044</c:v>
                </c:pt>
                <c:pt idx="3">
                  <c:v>29448</c:v>
                </c:pt>
                <c:pt idx="4">
                  <c:v>30123</c:v>
                </c:pt>
                <c:pt idx="5">
                  <c:v>32345</c:v>
                </c:pt>
                <c:pt idx="6">
                  <c:v>34463</c:v>
                </c:pt>
                <c:pt idx="7">
                  <c:v>30738</c:v>
                </c:pt>
                <c:pt idx="8">
                  <c:v>34333</c:v>
                </c:pt>
                <c:pt idx="9">
                  <c:v>33920</c:v>
                </c:pt>
                <c:pt idx="10">
                  <c:v>28228</c:v>
                </c:pt>
                <c:pt idx="11">
                  <c:v>28327</c:v>
                </c:pt>
              </c:numCache>
            </c:numRef>
          </c:val>
          <c:smooth val="0"/>
        </c:ser>
        <c:ser>
          <c:idx val="1"/>
          <c:order val="1"/>
          <c:tx>
            <c:strRef>
              <c:f>2022</c:f>
              <c:strCache>
                <c:ptCount val="1"/>
                <c:pt idx="0">
                  <c:v>2022</c:v>
                </c:pt>
              </c:strCache>
            </c:strRef>
          </c:tx>
          <c:spPr>
            <a:ln w="28575" cap="rnd">
              <a:solidFill>
                <a:schemeClr val="accent5">
                  <a:lumMod val="50000"/>
                </a:schemeClr>
              </a:solidFill>
              <a:round/>
            </a:ln>
            <a:effectLst/>
          </c:spPr>
          <c:marker>
            <c:symbol val="circle"/>
            <c:size val="5"/>
            <c:spPr>
              <a:solidFill>
                <a:schemeClr val="accent5">
                  <a:lumMod val="50000"/>
                </a:schemeClr>
              </a:solidFill>
              <a:ln w="9525">
                <a:solidFill>
                  <a:schemeClr val="accent5">
                    <a:lumMod val="50000"/>
                  </a:schemeClr>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mesi!$H$4:$H$15</c:f>
              <c:numCache>
                <c:formatCode>#,##0</c:formatCode>
                <c:ptCount val="12"/>
                <c:pt idx="0">
                  <c:v>12958</c:v>
                </c:pt>
                <c:pt idx="1">
                  <c:v>17572</c:v>
                </c:pt>
                <c:pt idx="2">
                  <c:v>20892</c:v>
                </c:pt>
                <c:pt idx="3">
                  <c:v>24296</c:v>
                </c:pt>
                <c:pt idx="4">
                  <c:v>25901</c:v>
                </c:pt>
                <c:pt idx="5">
                  <c:v>26938</c:v>
                </c:pt>
                <c:pt idx="6">
                  <c:v>25294</c:v>
                </c:pt>
                <c:pt idx="7">
                  <c:v>24736</c:v>
                </c:pt>
                <c:pt idx="8">
                  <c:v>27960</c:v>
                </c:pt>
                <c:pt idx="9">
                  <c:v>26191</c:v>
                </c:pt>
                <c:pt idx="10">
                  <c:v>21077</c:v>
                </c:pt>
                <c:pt idx="11">
                  <c:v>22858</c:v>
                </c:pt>
              </c:numCache>
            </c:numRef>
          </c:val>
          <c:smooth val="0"/>
        </c:ser>
        <c:dLbls>
          <c:showLegendKey val="0"/>
          <c:showVal val="0"/>
          <c:showCatName val="0"/>
          <c:showSerName val="0"/>
          <c:showPercent val="0"/>
          <c:showBubbleSize val="0"/>
        </c:dLbls>
        <c:marker val="1"/>
        <c:smooth val="0"/>
        <c:axId val="468311424"/>
        <c:axId val="468313944"/>
      </c:lineChart>
      <c:catAx>
        <c:axId val="468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3944"/>
        <c:crosses val="autoZero"/>
        <c:auto val="1"/>
        <c:lblAlgn val="ctr"/>
        <c:lblOffset val="100"/>
        <c:noMultiLvlLbl val="0"/>
      </c:catAx>
      <c:valAx>
        <c:axId val="468313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1424"/>
        <c:crosses val="autoZero"/>
        <c:crossBetween val="between"/>
      </c:valAx>
      <c:catAx>
        <c:axId val="517976088"/>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17977888"/>
        <c:crosses val="autoZero"/>
        <c:auto val="1"/>
        <c:lblAlgn val="ctr"/>
        <c:lblOffset val="100"/>
        <c:noMultiLvlLbl val="0"/>
      </c:catAx>
      <c:valAx>
        <c:axId val="517977888"/>
        <c:scaling>
          <c:orientation val="minMax"/>
          <c:max val="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517976088"/>
        <c:crosses val="max"/>
        <c:crossBetween val="between"/>
      </c:valAx>
      <c:spPr>
        <a:noFill/>
        <a:ln>
          <a:noFill/>
        </a:ln>
        <a:effectLst/>
      </c:spPr>
    </c:plotArea>
    <c:legend>
      <c:legendPos val="b"/>
      <c:layout>
        <c:manualLayout>
          <c:xMode val="edge"/>
          <c:yMode val="edge"/>
          <c:x val="0.220311023622047"/>
          <c:y val="0.921874453193351"/>
          <c:w val="0.559000437445319"/>
          <c:h val="0.078125546806649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5b7a9d28-0a3a-44ed-a32d-7f09d4d87ae5}"/>
      </c:ext>
    </c:extLst>
  </c:chart>
  <c:spPr>
    <a:noFill/>
    <a:ln>
      <a:noFill/>
    </a:ln>
    <a:effectLst/>
  </c:spPr>
  <c:txPr>
    <a:bodyPr/>
    <a:lstStyle/>
    <a:p>
      <a:pPr>
        <a:defRPr lang="en-US"/>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200" b="0" i="0" u="none" strike="noStrike" kern="1200" spc="0" baseline="0">
                <a:solidFill>
                  <a:schemeClr val="tx1">
                    <a:lumMod val="65000"/>
                    <a:lumOff val="35000"/>
                  </a:schemeClr>
                </a:solidFill>
                <a:latin typeface="+mn-lt"/>
                <a:ea typeface="+mn-ea"/>
                <a:cs typeface="+mn-cs"/>
              </a:defRPr>
            </a:pPr>
            <a:r>
              <a:rPr lang="it-IT" sz="1200"/>
              <a:t>presenze - Brescia</a:t>
            </a:r>
            <a:endParaRPr lang="it-IT" sz="1200"/>
          </a:p>
        </c:rich>
      </c:tx>
      <c:layout>
        <c:manualLayout>
          <c:xMode val="edge"/>
          <c:yMode val="edge"/>
          <c:x val="0.375333333333333"/>
          <c:y val="0.0185185185185185"/>
        </c:manualLayout>
      </c:layout>
      <c:overlay val="0"/>
      <c:spPr>
        <a:noFill/>
        <a:ln>
          <a:noFill/>
        </a:ln>
        <a:effectLst/>
      </c:spPr>
    </c:title>
    <c:autoTitleDeleted val="0"/>
    <c:plotArea>
      <c:layout>
        <c:manualLayout>
          <c:layoutTarget val="inner"/>
          <c:xMode val="edge"/>
          <c:yMode val="edge"/>
          <c:x val="0.104580927384077"/>
          <c:y val="0.11875"/>
          <c:w val="0.864863517060367"/>
          <c:h val="0.632354913969087"/>
        </c:manualLayout>
      </c:layout>
      <c:barChart>
        <c:barDir val="col"/>
        <c:grouping val="clustered"/>
        <c:varyColors val="0"/>
        <c:ser>
          <c:idx val="2"/>
          <c:order val="2"/>
          <c:tx>
            <c:strRef>
              <c:f>var% 2023-2022</c:f>
              <c:strCache>
                <c:ptCount val="1"/>
                <c:pt idx="0">
                  <c:v>var% 2023-2022</c:v>
                </c:pt>
              </c:strCache>
            </c:strRef>
          </c:tx>
          <c:spPr>
            <a:solidFill>
              <a:srgbClr val="0070C0"/>
            </a:solidFill>
            <a:ln>
              <a:noFill/>
            </a:ln>
            <a:effectLst/>
          </c:spPr>
          <c:invertIfNegative val="0"/>
          <c:dLbls>
            <c:spPr>
              <a:noFill/>
              <a:ln>
                <a:noFill/>
              </a:ln>
              <a:effectLst/>
            </c:spPr>
            <c:txPr>
              <a:bodyPr rot="-5400000" spcFirstLastPara="1" vertOverflow="ellipsis" vert="horz" wrap="square" lIns="38100" tIns="19050" rIns="38100" bIns="19050" anchor="ctr" anchorCtr="1">
                <a:spAutoFit/>
              </a:bodyPr>
              <a:lstStyle/>
              <a:p>
                <a:pPr>
                  <a:defRPr lang="en-US" sz="800" b="0" i="0" u="none" strike="noStrike" kern="1200" baseline="0">
                    <a:solidFill>
                      <a:schemeClr val="tx1">
                        <a:lumMod val="75000"/>
                        <a:lumOff val="25000"/>
                      </a:schemeClr>
                    </a:solidFill>
                    <a:latin typeface="+mn-lt"/>
                    <a:ea typeface="+mn-ea"/>
                    <a:cs typeface="+mn-cs"/>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mesi!$M$4:$M$15</c:f>
              <c:numCache>
                <c:formatCode>0.0%</c:formatCode>
                <c:ptCount val="12"/>
                <c:pt idx="0">
                  <c:v>0.366800669180254</c:v>
                </c:pt>
                <c:pt idx="1">
                  <c:v>0.23305530982771</c:v>
                </c:pt>
                <c:pt idx="2">
                  <c:v>0.163393207870585</c:v>
                </c:pt>
                <c:pt idx="3">
                  <c:v>0.141138121726157</c:v>
                </c:pt>
                <c:pt idx="4">
                  <c:v>0.106331689755029</c:v>
                </c:pt>
                <c:pt idx="5">
                  <c:v>0.130392454155162</c:v>
                </c:pt>
                <c:pt idx="6">
                  <c:v>0.237702624866288</c:v>
                </c:pt>
                <c:pt idx="7">
                  <c:v>0.159838880909261</c:v>
                </c:pt>
                <c:pt idx="8">
                  <c:v>0.192930383162439</c:v>
                </c:pt>
                <c:pt idx="9">
                  <c:v>0.157839657839658</c:v>
                </c:pt>
                <c:pt idx="10">
                  <c:v>0.20289428586266</c:v>
                </c:pt>
                <c:pt idx="11">
                  <c:v>0.260384331116038</c:v>
                </c:pt>
              </c:numCache>
            </c:numRef>
          </c:val>
        </c:ser>
        <c:dLbls>
          <c:showLegendKey val="0"/>
          <c:showVal val="0"/>
          <c:showCatName val="0"/>
          <c:showSerName val="0"/>
          <c:showPercent val="0"/>
          <c:showBubbleSize val="0"/>
        </c:dLbls>
        <c:gapWidth val="150"/>
        <c:axId val="517976088"/>
        <c:axId val="517977888"/>
      </c:barChart>
      <c:lineChart>
        <c:grouping val="standard"/>
        <c:varyColors val="0"/>
        <c:ser>
          <c:idx val="0"/>
          <c:order val="0"/>
          <c:tx>
            <c:strRef>
              <c:f>2023</c:f>
              <c:strCache>
                <c:ptCount val="1"/>
                <c:pt idx="0">
                  <c:v>2023</c:v>
                </c:pt>
              </c:strCache>
            </c:strRef>
          </c:tx>
          <c:spPr>
            <a:ln w="28575" cap="rnd">
              <a:solidFill>
                <a:srgbClr val="9FE6FF"/>
              </a:solidFill>
              <a:round/>
            </a:ln>
            <a:effectLst/>
          </c:spPr>
          <c:marker>
            <c:symbol val="circle"/>
            <c:size val="5"/>
            <c:spPr>
              <a:solidFill>
                <a:srgbClr val="9FE6FF"/>
              </a:solidFill>
              <a:ln w="9525">
                <a:solidFill>
                  <a:srgbClr val="9FE6FF"/>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mesi!$E$4:$E$15</c:f>
              <c:numCache>
                <c:formatCode>#,##0</c:formatCode>
                <c:ptCount val="12"/>
                <c:pt idx="0">
                  <c:v>54739</c:v>
                </c:pt>
                <c:pt idx="1">
                  <c:v>58543</c:v>
                </c:pt>
                <c:pt idx="2">
                  <c:v>65157</c:v>
                </c:pt>
                <c:pt idx="3">
                  <c:v>70366</c:v>
                </c:pt>
                <c:pt idx="4">
                  <c:v>70678</c:v>
                </c:pt>
                <c:pt idx="5">
                  <c:v>70827</c:v>
                </c:pt>
                <c:pt idx="6">
                  <c:v>75209</c:v>
                </c:pt>
                <c:pt idx="7">
                  <c:v>74290</c:v>
                </c:pt>
                <c:pt idx="8">
                  <c:v>75157</c:v>
                </c:pt>
                <c:pt idx="9">
                  <c:v>76341</c:v>
                </c:pt>
                <c:pt idx="10">
                  <c:v>69490</c:v>
                </c:pt>
                <c:pt idx="11">
                  <c:v>68212</c:v>
                </c:pt>
              </c:numCache>
            </c:numRef>
          </c:val>
          <c:smooth val="0"/>
        </c:ser>
        <c:ser>
          <c:idx val="1"/>
          <c:order val="1"/>
          <c:tx>
            <c:strRef>
              <c:f>2022</c:f>
              <c:strCache>
                <c:ptCount val="1"/>
                <c:pt idx="0">
                  <c:v>2022</c:v>
                </c:pt>
              </c:strCache>
            </c:strRef>
          </c:tx>
          <c:spPr>
            <a:ln w="28575" cap="rnd">
              <a:solidFill>
                <a:srgbClr val="00B0F0"/>
              </a:solidFill>
              <a:round/>
            </a:ln>
            <a:effectLst/>
          </c:spPr>
          <c:marker>
            <c:symbol val="circle"/>
            <c:size val="5"/>
            <c:spPr>
              <a:solidFill>
                <a:srgbClr val="00B0F0"/>
              </a:solidFill>
              <a:ln w="9525">
                <a:solidFill>
                  <a:srgbClr val="00B0F0"/>
                </a:solidFill>
              </a:ln>
              <a:effectLst/>
            </c:spPr>
          </c:marker>
          <c:dLbls>
            <c:delete val="1"/>
          </c:dLbls>
          <c:cat>
            <c:strRef>
              <c:f>mesi!$A$4:$A$15</c:f>
              <c:strCache>
                <c:ptCount val="12"/>
                <c:pt idx="0">
                  <c:v>gennaio</c:v>
                </c:pt>
                <c:pt idx="1">
                  <c:v>febbraio</c:v>
                </c:pt>
                <c:pt idx="2">
                  <c:v>marzo</c:v>
                </c:pt>
                <c:pt idx="3">
                  <c:v>aprile</c:v>
                </c:pt>
                <c:pt idx="4">
                  <c:v>maggio</c:v>
                </c:pt>
                <c:pt idx="5">
                  <c:v>giugno</c:v>
                </c:pt>
                <c:pt idx="6">
                  <c:v>luglio</c:v>
                </c:pt>
                <c:pt idx="7">
                  <c:v>agosto</c:v>
                </c:pt>
                <c:pt idx="8">
                  <c:v>settembre</c:v>
                </c:pt>
                <c:pt idx="9">
                  <c:v>ottobre</c:v>
                </c:pt>
                <c:pt idx="10">
                  <c:v>novembre</c:v>
                </c:pt>
                <c:pt idx="11">
                  <c:v>dicembre</c:v>
                </c:pt>
              </c:strCache>
            </c:strRef>
          </c:cat>
          <c:val>
            <c:numRef>
              <c:f>mesi!$I$4:$I$15</c:f>
              <c:numCache>
                <c:formatCode>#,##0</c:formatCode>
                <c:ptCount val="12"/>
                <c:pt idx="0">
                  <c:v>40049</c:v>
                </c:pt>
                <c:pt idx="1">
                  <c:v>47478</c:v>
                </c:pt>
                <c:pt idx="2">
                  <c:v>56006</c:v>
                </c:pt>
                <c:pt idx="3">
                  <c:v>61663</c:v>
                </c:pt>
                <c:pt idx="4">
                  <c:v>63885</c:v>
                </c:pt>
                <c:pt idx="5">
                  <c:v>62657</c:v>
                </c:pt>
                <c:pt idx="6">
                  <c:v>60765</c:v>
                </c:pt>
                <c:pt idx="7">
                  <c:v>64052</c:v>
                </c:pt>
                <c:pt idx="8">
                  <c:v>63002</c:v>
                </c:pt>
                <c:pt idx="9">
                  <c:v>65934</c:v>
                </c:pt>
                <c:pt idx="10">
                  <c:v>57769</c:v>
                </c:pt>
                <c:pt idx="11">
                  <c:v>54120</c:v>
                </c:pt>
              </c:numCache>
            </c:numRef>
          </c:val>
          <c:smooth val="0"/>
        </c:ser>
        <c:dLbls>
          <c:showLegendKey val="0"/>
          <c:showVal val="0"/>
          <c:showCatName val="0"/>
          <c:showSerName val="0"/>
          <c:showPercent val="0"/>
          <c:showBubbleSize val="0"/>
        </c:dLbls>
        <c:marker val="1"/>
        <c:smooth val="0"/>
        <c:axId val="468311424"/>
        <c:axId val="468313944"/>
      </c:lineChart>
      <c:catAx>
        <c:axId val="46831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3944"/>
        <c:crosses val="autoZero"/>
        <c:auto val="1"/>
        <c:lblAlgn val="ctr"/>
        <c:lblOffset val="100"/>
        <c:noMultiLvlLbl val="0"/>
      </c:catAx>
      <c:valAx>
        <c:axId val="4683139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468311424"/>
        <c:crosses val="autoZero"/>
        <c:crossBetween val="between"/>
      </c:valAx>
      <c:catAx>
        <c:axId val="517976088"/>
        <c:scaling>
          <c:orientation val="minMax"/>
        </c:scaling>
        <c:delete val="1"/>
        <c:axPos val="b"/>
        <c:majorTickMark val="out"/>
        <c:minorTickMark val="none"/>
        <c:tickLblPos val="nextTo"/>
        <c:txPr>
          <a:bodyPr rot="-60000000" spcFirstLastPara="0"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crossAx val="517977888"/>
        <c:crosses val="autoZero"/>
        <c:auto val="1"/>
        <c:lblAlgn val="ctr"/>
        <c:lblOffset val="100"/>
        <c:noMultiLvlLbl val="0"/>
      </c:catAx>
      <c:valAx>
        <c:axId val="517977888"/>
        <c:scaling>
          <c:orientation val="minMax"/>
          <c:max val="2"/>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lang="en-US" sz="100" b="0" i="0" u="none" strike="noStrike" kern="1200" baseline="0">
                <a:solidFill>
                  <a:schemeClr val="bg1"/>
                </a:solidFill>
                <a:latin typeface="+mn-lt"/>
                <a:ea typeface="+mn-ea"/>
                <a:cs typeface="+mn-cs"/>
              </a:defRPr>
            </a:pPr>
          </a:p>
        </c:txPr>
        <c:crossAx val="517976088"/>
        <c:crosses val="max"/>
        <c:crossBetween val="between"/>
      </c:valAx>
      <c:spPr>
        <a:noFill/>
        <a:ln>
          <a:noFill/>
        </a:ln>
        <a:effectLst/>
      </c:spPr>
    </c:plotArea>
    <c:legend>
      <c:legendPos val="b"/>
      <c:layout>
        <c:manualLayout>
          <c:xMode val="edge"/>
          <c:yMode val="edge"/>
          <c:x val="0.220311023622047"/>
          <c:y val="0.921874453193351"/>
          <c:w val="0.559000437445319"/>
          <c:h val="0.0781255468066492"/>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extLst>
      <c:ext uri="{0b15fc19-7d7d-44ad-8c2d-2c3a37ce22c3}">
        <chartProps xmlns="https://web.wps.cn/et/2018/main" chartId="{722cef5f-6f9d-41cf-a18c-ebc54bcf5094}"/>
      </c:ext>
    </c:extLst>
  </c:chart>
  <c:spPr>
    <a:noFill/>
    <a:ln>
      <a:noFill/>
    </a:ln>
    <a:effectLst/>
  </c:spPr>
  <c:txPr>
    <a:bodyPr/>
    <a:lstStyle/>
    <a:p>
      <a:pPr>
        <a:defRPr lang="en-US"/>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A5B4EF4-44CC-E141-9448-BB1CE7D16858}" type="datetimeFigureOut">
              <a:rPr lang="it-IT" smtClean="0"/>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9152776-6AF4-244C-8BA8-85B8769FA414}" type="slidenum">
              <a:rPr lang="it-IT" smtClean="0"/>
            </a:fld>
            <a:endParaRPr lang="it-IT"/>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DB02B5-9A36-4D99-AFA3-AF5735DBAA80}" type="datetimeFigureOut">
              <a:rPr lang="it-IT" smtClean="0"/>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9DAA52-4F81-48B8-8DF6-ABAD53B218DB}" type="slidenum">
              <a:rPr lang="it-IT" smtClean="0"/>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hyperlink" Target="http://www.polis.lombardia.it/" TargetMode="External"/><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ERTINA POLIS">
    <p:spTree>
      <p:nvGrpSpPr>
        <p:cNvPr id="1" name=""/>
        <p:cNvGrpSpPr/>
        <p:nvPr/>
      </p:nvGrpSpPr>
      <p:grpSpPr>
        <a:xfrm>
          <a:off x="0" y="0"/>
          <a:ext cx="0" cy="0"/>
          <a:chOff x="0" y="0"/>
          <a:chExt cx="0" cy="0"/>
        </a:xfrm>
      </p:grpSpPr>
      <p:sp>
        <p:nvSpPr>
          <p:cNvPr id="4" name="Rettangolo 3"/>
          <p:cNvSpPr/>
          <p:nvPr userDrawn="1"/>
        </p:nvSpPr>
        <p:spPr>
          <a:xfrm>
            <a:off x="0" y="5256306"/>
            <a:ext cx="9144000" cy="1601694"/>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5" name="Rettangolo 4"/>
          <p:cNvSpPr/>
          <p:nvPr userDrawn="1"/>
        </p:nvSpPr>
        <p:spPr>
          <a:xfrm flipV="1">
            <a:off x="0" y="4528141"/>
            <a:ext cx="9144000" cy="800712"/>
          </a:xfrm>
          <a:prstGeom prst="rect">
            <a:avLst/>
          </a:prstGeom>
          <a:solidFill>
            <a:srgbClr val="DD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solidFill>
                <a:srgbClr val="027A37"/>
              </a:solidFill>
            </a:endParaRPr>
          </a:p>
        </p:txBody>
      </p:sp>
      <p:sp>
        <p:nvSpPr>
          <p:cNvPr id="9" name="Titolo 1"/>
          <p:cNvSpPr>
            <a:spLocks noGrp="1"/>
          </p:cNvSpPr>
          <p:nvPr>
            <p:ph type="title"/>
          </p:nvPr>
        </p:nvSpPr>
        <p:spPr>
          <a:xfrm>
            <a:off x="223087" y="4626908"/>
            <a:ext cx="7066713" cy="629398"/>
          </a:xfrm>
          <a:prstGeom prst="rect">
            <a:avLst/>
          </a:prstGeom>
        </p:spPr>
        <p:txBody>
          <a:bodyPr>
            <a:normAutofit/>
          </a:bodyPr>
          <a:lstStyle>
            <a:lvl1pPr algn="l">
              <a:defRPr sz="3000">
                <a:solidFill>
                  <a:srgbClr val="0E692A"/>
                </a:solidFill>
              </a:defRPr>
            </a:lvl1pPr>
          </a:lstStyle>
          <a:p>
            <a:endParaRPr lang="it-IT" dirty="0"/>
          </a:p>
        </p:txBody>
      </p:sp>
      <p:sp>
        <p:nvSpPr>
          <p:cNvPr id="10" name="Segnaposto testo 4"/>
          <p:cNvSpPr>
            <a:spLocks noGrp="1"/>
          </p:cNvSpPr>
          <p:nvPr>
            <p:ph type="body" sz="quarter" idx="3" hasCustomPrompt="1"/>
          </p:nvPr>
        </p:nvSpPr>
        <p:spPr>
          <a:xfrm>
            <a:off x="223088" y="5394395"/>
            <a:ext cx="5199813" cy="353188"/>
          </a:xfrm>
          <a:prstGeom prst="rect">
            <a:avLst/>
          </a:prstGeom>
        </p:spPr>
        <p:txBody>
          <a:bodyPr anchor="ctr">
            <a:noAutofit/>
          </a:bodyPr>
          <a:lstStyle>
            <a:lvl1pPr marL="0" indent="0">
              <a:buNone/>
              <a:defRPr sz="1500" b="0"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inserire sottotitolo / data</a:t>
            </a:r>
            <a:endParaRPr lang="it-IT" dirty="0"/>
          </a:p>
        </p:txBody>
      </p:sp>
      <p:sp>
        <p:nvSpPr>
          <p:cNvPr id="11" name="Segnaposto testo 4"/>
          <p:cNvSpPr>
            <a:spLocks noGrp="1"/>
          </p:cNvSpPr>
          <p:nvPr>
            <p:ph type="body" sz="quarter" idx="10" hasCustomPrompt="1"/>
          </p:nvPr>
        </p:nvSpPr>
        <p:spPr>
          <a:xfrm>
            <a:off x="223088" y="6096564"/>
            <a:ext cx="5199813" cy="412457"/>
          </a:xfrm>
          <a:prstGeom prst="rect">
            <a:avLst/>
          </a:prstGeom>
        </p:spPr>
        <p:txBody>
          <a:bodyPr anchor="ctr">
            <a:noAutofit/>
          </a:bodyPr>
          <a:lstStyle>
            <a:lvl1pPr marL="0" indent="0">
              <a:buNone/>
              <a:defRPr sz="1200" b="1" i="1"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inserire autore</a:t>
            </a:r>
            <a:endParaRPr lang="it-IT" dirty="0"/>
          </a:p>
        </p:txBody>
      </p:sp>
      <p:pic>
        <p:nvPicPr>
          <p:cNvPr id="12" name="Immagin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7406" y="5812404"/>
            <a:ext cx="1800000" cy="568319"/>
          </a:xfrm>
          <a:prstGeom prst="rect">
            <a:avLst/>
          </a:prstGeom>
        </p:spPr>
      </p:pic>
      <p:sp>
        <p:nvSpPr>
          <p:cNvPr id="13" name="AutoShape 2" descr="omino-lente-姒儿喵喵-400x321 - Bergamo Arredamenti"/>
          <p:cNvSpPr>
            <a:spLocks noChangeAspect="1" noChangeArrowheads="1"/>
          </p:cNvSpPr>
          <p:nvPr userDrawn="1"/>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3" name="Immagine 2"/>
          <p:cNvPicPr>
            <a:picLocks noChangeAspect="1"/>
          </p:cNvPicPr>
          <p:nvPr userDrawn="1"/>
        </p:nvPicPr>
        <p:blipFill>
          <a:blip r:embed="rId3"/>
          <a:stretch>
            <a:fillRect/>
          </a:stretch>
        </p:blipFill>
        <p:spPr>
          <a:xfrm>
            <a:off x="0" y="0"/>
            <a:ext cx="9144000" cy="452814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sto indice">
    <p:spTree>
      <p:nvGrpSpPr>
        <p:cNvPr id="1" name=""/>
        <p:cNvGrpSpPr/>
        <p:nvPr/>
      </p:nvGrpSpPr>
      <p:grpSpPr>
        <a:xfrm>
          <a:off x="0" y="0"/>
          <a:ext cx="0" cy="0"/>
          <a:chOff x="0" y="0"/>
          <a:chExt cx="0" cy="0"/>
        </a:xfrm>
      </p:grpSpPr>
      <p:sp>
        <p:nvSpPr>
          <p:cNvPr id="11" name="Rettangolo 10"/>
          <p:cNvSpPr/>
          <p:nvPr userDrawn="1"/>
        </p:nvSpPr>
        <p:spPr>
          <a:xfrm>
            <a:off x="119805" y="119132"/>
            <a:ext cx="8877228" cy="6509476"/>
          </a:xfrm>
          <a:prstGeom prst="rect">
            <a:avLst/>
          </a:prstGeom>
          <a:solidFill>
            <a:schemeClr val="bg1"/>
          </a:solidFill>
          <a:ln>
            <a:noFill/>
          </a:ln>
          <a:effectLst>
            <a:glow rad="114300">
              <a:schemeClr val="tx1">
                <a:alpha val="2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13" name="Rettangolo 12"/>
          <p:cNvSpPr/>
          <p:nvPr userDrawn="1"/>
        </p:nvSpPr>
        <p:spPr>
          <a:xfrm flipV="1">
            <a:off x="119805" y="128396"/>
            <a:ext cx="8878520" cy="72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6" name="Rettangolo 15"/>
          <p:cNvSpPr/>
          <p:nvPr userDrawn="1"/>
        </p:nvSpPr>
        <p:spPr>
          <a:xfrm flipV="1">
            <a:off x="501651" y="6335764"/>
            <a:ext cx="8496674" cy="36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9" name="Segnaposto data 3"/>
          <p:cNvSpPr>
            <a:spLocks noGrp="1"/>
          </p:cNvSpPr>
          <p:nvPr>
            <p:ph type="dt" sz="half" idx="16"/>
          </p:nvPr>
        </p:nvSpPr>
        <p:spPr>
          <a:xfrm>
            <a:off x="6794215" y="6401300"/>
            <a:ext cx="2057400" cy="219240"/>
          </a:xfrm>
          <a:prstGeom prst="rect">
            <a:avLst/>
          </a:prstGeom>
        </p:spPr>
        <p:txBody>
          <a:bodyPr/>
          <a:lstStyle>
            <a:lvl1pPr algn="r">
              <a:defRPr sz="750">
                <a:solidFill>
                  <a:schemeClr val="bg1">
                    <a:lumMod val="50000"/>
                  </a:schemeClr>
                </a:solidFill>
              </a:defRPr>
            </a:lvl1pPr>
          </a:lstStyle>
          <a:p>
            <a:fld id="{0F1026F1-23D2-4ADF-9B7F-5FBD08B4F598}" type="datetime1">
              <a:rPr lang="it-IT" smtClean="0"/>
            </a:fld>
            <a:endParaRPr lang="it-IT" dirty="0"/>
          </a:p>
        </p:txBody>
      </p:sp>
      <p:sp>
        <p:nvSpPr>
          <p:cNvPr id="23" name="Segnaposto testo 4"/>
          <p:cNvSpPr>
            <a:spLocks noGrp="1"/>
          </p:cNvSpPr>
          <p:nvPr>
            <p:ph type="body" sz="quarter" idx="17" hasCustomPrompt="1"/>
          </p:nvPr>
        </p:nvSpPr>
        <p:spPr>
          <a:xfrm>
            <a:off x="240760" y="209029"/>
            <a:ext cx="8610855" cy="565052"/>
          </a:xfrm>
          <a:prstGeom prst="rect">
            <a:avLst/>
          </a:prstGeom>
        </p:spPr>
        <p:txBody>
          <a:bodyPr anchor="ctr">
            <a:noAutofit/>
          </a:bodyPr>
          <a:lstStyle>
            <a:lvl1pPr marL="0" indent="0">
              <a:buNone/>
              <a:defRPr sz="2100" b="1">
                <a:solidFill>
                  <a:srgbClr val="027A3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a:t>
            </a:r>
            <a:endParaRPr lang="it-IT" dirty="0"/>
          </a:p>
        </p:txBody>
      </p:sp>
      <p:sp>
        <p:nvSpPr>
          <p:cNvPr id="21" name="Segnaposto numero diapositiva 5"/>
          <p:cNvSpPr>
            <a:spLocks noGrp="1"/>
          </p:cNvSpPr>
          <p:nvPr>
            <p:ph type="sldNum" sz="quarter" idx="14"/>
          </p:nvPr>
        </p:nvSpPr>
        <p:spPr>
          <a:xfrm>
            <a:off x="738984" y="6409946"/>
            <a:ext cx="515884" cy="194732"/>
          </a:xfrm>
          <a:prstGeom prst="rect">
            <a:avLst/>
          </a:prstGeom>
        </p:spPr>
        <p:txBody>
          <a:bodyPr/>
          <a:lstStyle>
            <a:lvl1pPr algn="r">
              <a:defRPr sz="750" b="1">
                <a:solidFill>
                  <a:schemeClr val="bg1">
                    <a:lumMod val="50000"/>
                  </a:schemeClr>
                </a:solidFill>
                <a:latin typeface="+mn-lt"/>
              </a:defRPr>
            </a:lvl1pPr>
          </a:lstStyle>
          <a:p>
            <a:fld id="{C014328D-9FD7-45DB-B806-5D55B33AD3C5}" type="slidenum">
              <a:rPr lang="it-IT" smtClean="0"/>
            </a:fld>
            <a:endParaRPr lang="it-IT" dirty="0"/>
          </a:p>
        </p:txBody>
      </p:sp>
      <p:pic>
        <p:nvPicPr>
          <p:cNvPr id="10" name="Immagine 9" descr="Segnograficologopolisgrigi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1" b="28830"/>
          <a:stretch>
            <a:fillRect/>
          </a:stretch>
        </p:blipFill>
        <p:spPr>
          <a:xfrm>
            <a:off x="113658" y="5981637"/>
            <a:ext cx="694209" cy="722797"/>
          </a:xfrm>
          <a:prstGeom prst="rect">
            <a:avLst/>
          </a:prstGeom>
        </p:spPr>
      </p:pic>
      <p:sp>
        <p:nvSpPr>
          <p:cNvPr id="12" name="Segnaposto contenuto 2"/>
          <p:cNvSpPr>
            <a:spLocks noGrp="1"/>
          </p:cNvSpPr>
          <p:nvPr>
            <p:ph idx="1" hasCustomPrompt="1"/>
          </p:nvPr>
        </p:nvSpPr>
        <p:spPr>
          <a:xfrm>
            <a:off x="357808" y="1249155"/>
            <a:ext cx="8391112" cy="4565236"/>
          </a:xfrm>
          <a:prstGeom prst="rect">
            <a:avLst/>
          </a:prstGeom>
        </p:spPr>
        <p:txBody>
          <a:bodyPr/>
          <a:lstStyle>
            <a:lvl1pPr marL="171450" indent="-171450">
              <a:buClr>
                <a:srgbClr val="007934"/>
              </a:buClr>
              <a:buFont typeface="Wingdings 3" panose="05040102010807070707" pitchFamily="18" charset="2"/>
              <a:buChar char=""/>
              <a:defRPr/>
            </a:lvl1pPr>
            <a:lvl2pPr>
              <a:buClr>
                <a:srgbClr val="007934"/>
              </a:buClr>
              <a:defRPr/>
            </a:lvl2pPr>
            <a:lvl3pPr>
              <a:buClr>
                <a:srgbClr val="007934"/>
              </a:buClr>
              <a:defRPr/>
            </a:lvl3pPr>
            <a:lvl4pPr>
              <a:buClr>
                <a:srgbClr val="007934"/>
              </a:buClr>
              <a:defRPr/>
            </a:lvl4pPr>
            <a:lvl5pPr>
              <a:buClr>
                <a:srgbClr val="007934"/>
              </a:buClr>
              <a:defRPr/>
            </a:lvl5pPr>
          </a:lstStyle>
          <a:p>
            <a:pPr lvl="0"/>
            <a:r>
              <a:rPr lang="it-IT" dirty="0"/>
              <a:t>Fare clic per modificare stili del testo dello schema</a:t>
            </a:r>
            <a:endParaRPr lang="it-IT" dirty="0"/>
          </a:p>
          <a:p>
            <a:pPr lvl="1"/>
            <a:r>
              <a:rPr lang="it-IT" dirty="0"/>
              <a:t>Secondo livello</a:t>
            </a:r>
            <a:endParaRPr lang="it-IT" dirty="0"/>
          </a:p>
          <a:p>
            <a:pPr lvl="2"/>
            <a:r>
              <a:rPr lang="it-IT" dirty="0"/>
              <a:t>Terzo livello</a:t>
            </a:r>
            <a:endParaRPr lang="it-IT" dirty="0"/>
          </a:p>
          <a:p>
            <a:pPr lvl="3"/>
            <a:r>
              <a:rPr lang="it-IT" dirty="0"/>
              <a:t>Quarto livello</a:t>
            </a:r>
            <a:endParaRPr lang="it-IT" dirty="0"/>
          </a:p>
          <a:p>
            <a:pPr lvl="4"/>
            <a:r>
              <a:rPr lang="it-IT" dirty="0"/>
              <a:t>Quinto livello</a:t>
            </a:r>
            <a:endParaRPr lang="it-IT"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uoto">
    <p:spTree>
      <p:nvGrpSpPr>
        <p:cNvPr id="1" name=""/>
        <p:cNvGrpSpPr/>
        <p:nvPr/>
      </p:nvGrpSpPr>
      <p:grpSpPr>
        <a:xfrm>
          <a:off x="0" y="0"/>
          <a:ext cx="0" cy="0"/>
          <a:chOff x="0" y="0"/>
          <a:chExt cx="0" cy="0"/>
        </a:xfrm>
      </p:grpSpPr>
      <p:sp>
        <p:nvSpPr>
          <p:cNvPr id="11" name="Rettangolo 10"/>
          <p:cNvSpPr/>
          <p:nvPr userDrawn="1"/>
        </p:nvSpPr>
        <p:spPr>
          <a:xfrm>
            <a:off x="119805" y="119132"/>
            <a:ext cx="8877228" cy="6509476"/>
          </a:xfrm>
          <a:prstGeom prst="rect">
            <a:avLst/>
          </a:prstGeom>
          <a:solidFill>
            <a:schemeClr val="bg1"/>
          </a:solidFill>
          <a:ln>
            <a:noFill/>
          </a:ln>
          <a:effectLst>
            <a:glow rad="114300">
              <a:schemeClr val="tx1">
                <a:alpha val="2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13" name="Rettangolo 12"/>
          <p:cNvSpPr/>
          <p:nvPr userDrawn="1"/>
        </p:nvSpPr>
        <p:spPr>
          <a:xfrm flipV="1">
            <a:off x="119805" y="128396"/>
            <a:ext cx="8878520" cy="72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6" name="Rettangolo 15"/>
          <p:cNvSpPr/>
          <p:nvPr userDrawn="1"/>
        </p:nvSpPr>
        <p:spPr>
          <a:xfrm flipV="1">
            <a:off x="501651" y="6335764"/>
            <a:ext cx="8496674" cy="36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9" name="Segnaposto data 3"/>
          <p:cNvSpPr>
            <a:spLocks noGrp="1"/>
          </p:cNvSpPr>
          <p:nvPr>
            <p:ph type="dt" sz="half" idx="16"/>
          </p:nvPr>
        </p:nvSpPr>
        <p:spPr>
          <a:xfrm>
            <a:off x="6794215" y="6401300"/>
            <a:ext cx="2057400" cy="219240"/>
          </a:xfrm>
          <a:prstGeom prst="rect">
            <a:avLst/>
          </a:prstGeom>
        </p:spPr>
        <p:txBody>
          <a:bodyPr/>
          <a:lstStyle>
            <a:lvl1pPr algn="r">
              <a:defRPr sz="750">
                <a:solidFill>
                  <a:schemeClr val="bg1">
                    <a:lumMod val="50000"/>
                  </a:schemeClr>
                </a:solidFill>
              </a:defRPr>
            </a:lvl1pPr>
          </a:lstStyle>
          <a:p>
            <a:fld id="{0F1026F1-23D2-4ADF-9B7F-5FBD08B4F598}" type="datetime1">
              <a:rPr lang="it-IT" smtClean="0"/>
            </a:fld>
            <a:endParaRPr lang="it-IT" dirty="0"/>
          </a:p>
        </p:txBody>
      </p:sp>
      <p:sp>
        <p:nvSpPr>
          <p:cNvPr id="23" name="Segnaposto testo 4"/>
          <p:cNvSpPr>
            <a:spLocks noGrp="1"/>
          </p:cNvSpPr>
          <p:nvPr>
            <p:ph type="body" sz="quarter" idx="17" hasCustomPrompt="1"/>
          </p:nvPr>
        </p:nvSpPr>
        <p:spPr>
          <a:xfrm>
            <a:off x="240760" y="209029"/>
            <a:ext cx="8610855" cy="565052"/>
          </a:xfrm>
          <a:prstGeom prst="rect">
            <a:avLst/>
          </a:prstGeom>
        </p:spPr>
        <p:txBody>
          <a:bodyPr anchor="ctr">
            <a:noAutofit/>
          </a:bodyPr>
          <a:lstStyle>
            <a:lvl1pPr marL="0" indent="0">
              <a:buNone/>
              <a:defRPr sz="2100" b="1">
                <a:solidFill>
                  <a:srgbClr val="0E692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a:t>
            </a:r>
            <a:endParaRPr lang="it-IT" dirty="0"/>
          </a:p>
        </p:txBody>
      </p:sp>
      <p:sp>
        <p:nvSpPr>
          <p:cNvPr id="21" name="Segnaposto numero diapositiva 5"/>
          <p:cNvSpPr>
            <a:spLocks noGrp="1"/>
          </p:cNvSpPr>
          <p:nvPr>
            <p:ph type="sldNum" sz="quarter" idx="14"/>
          </p:nvPr>
        </p:nvSpPr>
        <p:spPr>
          <a:xfrm>
            <a:off x="738984" y="6409946"/>
            <a:ext cx="515884" cy="194732"/>
          </a:xfrm>
          <a:prstGeom prst="rect">
            <a:avLst/>
          </a:prstGeom>
        </p:spPr>
        <p:txBody>
          <a:bodyPr/>
          <a:lstStyle>
            <a:lvl1pPr algn="r">
              <a:defRPr sz="750" b="1">
                <a:solidFill>
                  <a:schemeClr val="bg1">
                    <a:lumMod val="50000"/>
                  </a:schemeClr>
                </a:solidFill>
                <a:latin typeface="+mn-lt"/>
              </a:defRPr>
            </a:lvl1pPr>
          </a:lstStyle>
          <a:p>
            <a:fld id="{C014328D-9FD7-45DB-B806-5D55B33AD3C5}" type="slidenum">
              <a:rPr lang="it-IT" smtClean="0"/>
            </a:fld>
            <a:endParaRPr lang="it-IT" dirty="0"/>
          </a:p>
        </p:txBody>
      </p:sp>
      <p:pic>
        <p:nvPicPr>
          <p:cNvPr id="12" name="Immagine 11" descr="Segnograficologopolisgrigi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1" b="28830"/>
          <a:stretch>
            <a:fillRect/>
          </a:stretch>
        </p:blipFill>
        <p:spPr>
          <a:xfrm>
            <a:off x="113658" y="5981637"/>
            <a:ext cx="694209" cy="722797"/>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vuoto">
    <p:spTree>
      <p:nvGrpSpPr>
        <p:cNvPr id="1" name=""/>
        <p:cNvGrpSpPr/>
        <p:nvPr/>
      </p:nvGrpSpPr>
      <p:grpSpPr>
        <a:xfrm>
          <a:off x="0" y="0"/>
          <a:ext cx="0" cy="0"/>
          <a:chOff x="0" y="0"/>
          <a:chExt cx="0" cy="0"/>
        </a:xfrm>
      </p:grpSpPr>
      <p:sp>
        <p:nvSpPr>
          <p:cNvPr id="11" name="Rettangolo 10"/>
          <p:cNvSpPr/>
          <p:nvPr userDrawn="1"/>
        </p:nvSpPr>
        <p:spPr>
          <a:xfrm>
            <a:off x="119805" y="137420"/>
            <a:ext cx="8877228" cy="6509476"/>
          </a:xfrm>
          <a:prstGeom prst="rect">
            <a:avLst/>
          </a:prstGeom>
          <a:solidFill>
            <a:schemeClr val="bg1"/>
          </a:solidFill>
          <a:ln>
            <a:noFill/>
          </a:ln>
          <a:effectLst>
            <a:glow rad="114300">
              <a:schemeClr val="tx1">
                <a:alpha val="2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16" name="Rettangolo 15"/>
          <p:cNvSpPr/>
          <p:nvPr userDrawn="1"/>
        </p:nvSpPr>
        <p:spPr>
          <a:xfrm flipV="1">
            <a:off x="501651" y="6335764"/>
            <a:ext cx="8496674" cy="36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9" name="Segnaposto data 3"/>
          <p:cNvSpPr>
            <a:spLocks noGrp="1"/>
          </p:cNvSpPr>
          <p:nvPr>
            <p:ph type="dt" sz="half" idx="16"/>
          </p:nvPr>
        </p:nvSpPr>
        <p:spPr>
          <a:xfrm>
            <a:off x="6794215" y="6401300"/>
            <a:ext cx="2057400" cy="219240"/>
          </a:xfrm>
          <a:prstGeom prst="rect">
            <a:avLst/>
          </a:prstGeom>
        </p:spPr>
        <p:txBody>
          <a:bodyPr/>
          <a:lstStyle>
            <a:lvl1pPr algn="r">
              <a:defRPr sz="750">
                <a:solidFill>
                  <a:schemeClr val="bg1">
                    <a:lumMod val="50000"/>
                  </a:schemeClr>
                </a:solidFill>
              </a:defRPr>
            </a:lvl1pPr>
          </a:lstStyle>
          <a:p>
            <a:fld id="{0F1026F1-23D2-4ADF-9B7F-5FBD08B4F598}" type="datetime1">
              <a:rPr lang="it-IT" smtClean="0"/>
            </a:fld>
            <a:endParaRPr lang="it-IT" dirty="0"/>
          </a:p>
        </p:txBody>
      </p:sp>
      <p:sp>
        <p:nvSpPr>
          <p:cNvPr id="23" name="Segnaposto testo 4"/>
          <p:cNvSpPr>
            <a:spLocks noGrp="1"/>
          </p:cNvSpPr>
          <p:nvPr>
            <p:ph type="body" sz="quarter" idx="17" hasCustomPrompt="1"/>
          </p:nvPr>
        </p:nvSpPr>
        <p:spPr>
          <a:xfrm>
            <a:off x="266573" y="2725850"/>
            <a:ext cx="8610855" cy="565052"/>
          </a:xfrm>
          <a:prstGeom prst="rect">
            <a:avLst/>
          </a:prstGeom>
        </p:spPr>
        <p:txBody>
          <a:bodyPr anchor="ctr">
            <a:noAutofit/>
          </a:bodyPr>
          <a:lstStyle>
            <a:lvl1pPr marL="0" indent="0" algn="ctr">
              <a:buNone/>
              <a:defRPr sz="2100" b="1">
                <a:solidFill>
                  <a:srgbClr val="0E692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a:t>
            </a:r>
            <a:endParaRPr lang="it-IT" dirty="0"/>
          </a:p>
        </p:txBody>
      </p:sp>
      <p:sp>
        <p:nvSpPr>
          <p:cNvPr id="21" name="Segnaposto numero diapositiva 5"/>
          <p:cNvSpPr>
            <a:spLocks noGrp="1"/>
          </p:cNvSpPr>
          <p:nvPr>
            <p:ph type="sldNum" sz="quarter" idx="14"/>
          </p:nvPr>
        </p:nvSpPr>
        <p:spPr>
          <a:xfrm>
            <a:off x="738984" y="6409946"/>
            <a:ext cx="515884" cy="194732"/>
          </a:xfrm>
          <a:prstGeom prst="rect">
            <a:avLst/>
          </a:prstGeom>
        </p:spPr>
        <p:txBody>
          <a:bodyPr/>
          <a:lstStyle>
            <a:lvl1pPr algn="r">
              <a:defRPr sz="750" b="1">
                <a:solidFill>
                  <a:schemeClr val="bg1">
                    <a:lumMod val="50000"/>
                  </a:schemeClr>
                </a:solidFill>
                <a:latin typeface="+mn-lt"/>
              </a:defRPr>
            </a:lvl1pPr>
          </a:lstStyle>
          <a:p>
            <a:fld id="{C014328D-9FD7-45DB-B806-5D55B33AD3C5}" type="slidenum">
              <a:rPr lang="it-IT" smtClean="0"/>
            </a:fld>
            <a:endParaRPr lang="it-IT" dirty="0"/>
          </a:p>
        </p:txBody>
      </p:sp>
      <p:pic>
        <p:nvPicPr>
          <p:cNvPr id="12" name="Immagine 11" descr="Segnograficologopolisgrigi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1" b="28830"/>
          <a:stretch>
            <a:fillRect/>
          </a:stretch>
        </p:blipFill>
        <p:spPr>
          <a:xfrm>
            <a:off x="113658" y="5981637"/>
            <a:ext cx="694209" cy="72279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onne">
    <p:spTree>
      <p:nvGrpSpPr>
        <p:cNvPr id="1" name=""/>
        <p:cNvGrpSpPr/>
        <p:nvPr/>
      </p:nvGrpSpPr>
      <p:grpSpPr>
        <a:xfrm>
          <a:off x="0" y="0"/>
          <a:ext cx="0" cy="0"/>
          <a:chOff x="0" y="0"/>
          <a:chExt cx="0" cy="0"/>
        </a:xfrm>
      </p:grpSpPr>
      <p:sp>
        <p:nvSpPr>
          <p:cNvPr id="11" name="Rettangolo 10"/>
          <p:cNvSpPr/>
          <p:nvPr userDrawn="1"/>
        </p:nvSpPr>
        <p:spPr>
          <a:xfrm>
            <a:off x="119805" y="119132"/>
            <a:ext cx="8877228" cy="6509476"/>
          </a:xfrm>
          <a:prstGeom prst="rect">
            <a:avLst/>
          </a:prstGeom>
          <a:solidFill>
            <a:schemeClr val="bg1"/>
          </a:solidFill>
          <a:ln>
            <a:noFill/>
          </a:ln>
          <a:effectLst>
            <a:glow rad="114300">
              <a:schemeClr val="tx1">
                <a:alpha val="2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13" name="Rettangolo 12"/>
          <p:cNvSpPr/>
          <p:nvPr userDrawn="1"/>
        </p:nvSpPr>
        <p:spPr>
          <a:xfrm flipV="1">
            <a:off x="119805" y="128396"/>
            <a:ext cx="8878520" cy="72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6" name="Rettangolo 15"/>
          <p:cNvSpPr/>
          <p:nvPr userDrawn="1"/>
        </p:nvSpPr>
        <p:spPr>
          <a:xfrm flipV="1">
            <a:off x="501651" y="6335764"/>
            <a:ext cx="8496674" cy="36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9" name="Segnaposto data 3"/>
          <p:cNvSpPr>
            <a:spLocks noGrp="1"/>
          </p:cNvSpPr>
          <p:nvPr>
            <p:ph type="dt" sz="half" idx="16"/>
          </p:nvPr>
        </p:nvSpPr>
        <p:spPr>
          <a:xfrm>
            <a:off x="6794215" y="6401300"/>
            <a:ext cx="2057400" cy="219240"/>
          </a:xfrm>
          <a:prstGeom prst="rect">
            <a:avLst/>
          </a:prstGeom>
        </p:spPr>
        <p:txBody>
          <a:bodyPr/>
          <a:lstStyle>
            <a:lvl1pPr algn="r">
              <a:defRPr sz="750">
                <a:solidFill>
                  <a:schemeClr val="bg1">
                    <a:lumMod val="50000"/>
                  </a:schemeClr>
                </a:solidFill>
              </a:defRPr>
            </a:lvl1pPr>
          </a:lstStyle>
          <a:p>
            <a:fld id="{0F1026F1-23D2-4ADF-9B7F-5FBD08B4F598}" type="datetime1">
              <a:rPr lang="it-IT" smtClean="0"/>
            </a:fld>
            <a:endParaRPr lang="it-IT" dirty="0"/>
          </a:p>
        </p:txBody>
      </p:sp>
      <p:sp>
        <p:nvSpPr>
          <p:cNvPr id="23" name="Segnaposto testo 4"/>
          <p:cNvSpPr>
            <a:spLocks noGrp="1"/>
          </p:cNvSpPr>
          <p:nvPr>
            <p:ph type="body" sz="quarter" idx="17" hasCustomPrompt="1"/>
          </p:nvPr>
        </p:nvSpPr>
        <p:spPr>
          <a:xfrm>
            <a:off x="240760" y="209029"/>
            <a:ext cx="8610855" cy="565052"/>
          </a:xfrm>
          <a:prstGeom prst="rect">
            <a:avLst/>
          </a:prstGeom>
        </p:spPr>
        <p:txBody>
          <a:bodyPr anchor="ctr">
            <a:noAutofit/>
          </a:bodyPr>
          <a:lstStyle>
            <a:lvl1pPr marL="0" indent="0">
              <a:buNone/>
              <a:defRPr sz="2100" b="1">
                <a:solidFill>
                  <a:srgbClr val="0E692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a:t>
            </a:r>
            <a:endParaRPr lang="it-IT" dirty="0"/>
          </a:p>
        </p:txBody>
      </p:sp>
      <p:sp>
        <p:nvSpPr>
          <p:cNvPr id="21" name="Segnaposto numero diapositiva 5"/>
          <p:cNvSpPr>
            <a:spLocks noGrp="1"/>
          </p:cNvSpPr>
          <p:nvPr>
            <p:ph type="sldNum" sz="quarter" idx="14"/>
          </p:nvPr>
        </p:nvSpPr>
        <p:spPr>
          <a:xfrm>
            <a:off x="738984" y="6409946"/>
            <a:ext cx="515884" cy="194732"/>
          </a:xfrm>
          <a:prstGeom prst="rect">
            <a:avLst/>
          </a:prstGeom>
        </p:spPr>
        <p:txBody>
          <a:bodyPr/>
          <a:lstStyle>
            <a:lvl1pPr algn="r">
              <a:defRPr sz="750" b="1">
                <a:solidFill>
                  <a:schemeClr val="bg1">
                    <a:lumMod val="50000"/>
                  </a:schemeClr>
                </a:solidFill>
                <a:latin typeface="+mn-lt"/>
              </a:defRPr>
            </a:lvl1pPr>
          </a:lstStyle>
          <a:p>
            <a:fld id="{C014328D-9FD7-45DB-B806-5D55B33AD3C5}" type="slidenum">
              <a:rPr lang="it-IT" smtClean="0"/>
            </a:fld>
            <a:endParaRPr lang="it-IT" dirty="0"/>
          </a:p>
        </p:txBody>
      </p:sp>
      <p:sp>
        <p:nvSpPr>
          <p:cNvPr id="12" name="Segnaposto testo 2"/>
          <p:cNvSpPr>
            <a:spLocks noGrp="1"/>
          </p:cNvSpPr>
          <p:nvPr>
            <p:ph type="body" idx="1" hasCustomPrompt="1"/>
          </p:nvPr>
        </p:nvSpPr>
        <p:spPr>
          <a:xfrm>
            <a:off x="454820" y="1529179"/>
            <a:ext cx="4039791" cy="639762"/>
          </a:xfrm>
          <a:prstGeom prst="rect">
            <a:avLst/>
          </a:prstGeo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endParaRPr lang="it-IT" dirty="0"/>
          </a:p>
        </p:txBody>
      </p:sp>
      <p:sp>
        <p:nvSpPr>
          <p:cNvPr id="14" name="Segnaposto testo 4"/>
          <p:cNvSpPr>
            <a:spLocks noGrp="1"/>
          </p:cNvSpPr>
          <p:nvPr>
            <p:ph type="body" sz="quarter" idx="3" hasCustomPrompt="1"/>
          </p:nvPr>
        </p:nvSpPr>
        <p:spPr>
          <a:xfrm>
            <a:off x="4642248" y="1529179"/>
            <a:ext cx="4042172" cy="639762"/>
          </a:xfrm>
          <a:prstGeom prst="rect">
            <a:avLst/>
          </a:prstGeo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endParaRPr lang="it-IT" dirty="0"/>
          </a:p>
        </p:txBody>
      </p:sp>
      <p:sp>
        <p:nvSpPr>
          <p:cNvPr id="15" name="Segnaposto testo 3"/>
          <p:cNvSpPr>
            <a:spLocks noGrp="1"/>
          </p:cNvSpPr>
          <p:nvPr>
            <p:ph type="body" sz="half" idx="2" hasCustomPrompt="1"/>
          </p:nvPr>
        </p:nvSpPr>
        <p:spPr>
          <a:xfrm>
            <a:off x="460212" y="2168942"/>
            <a:ext cx="4034398" cy="337577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Fare clic per modificare gli stili del testo dello schema</a:t>
            </a:r>
            <a:endParaRPr lang="it-IT" dirty="0"/>
          </a:p>
        </p:txBody>
      </p:sp>
      <p:sp>
        <p:nvSpPr>
          <p:cNvPr id="17" name="Segnaposto testo 3"/>
          <p:cNvSpPr>
            <a:spLocks noGrp="1"/>
          </p:cNvSpPr>
          <p:nvPr>
            <p:ph type="body" sz="half" idx="10" hasCustomPrompt="1"/>
          </p:nvPr>
        </p:nvSpPr>
        <p:spPr>
          <a:xfrm>
            <a:off x="4642248" y="2168942"/>
            <a:ext cx="4039791" cy="3375772"/>
          </a:xfrm>
          <a:prstGeom prst="rect">
            <a:avLst/>
          </a:prstGeo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dirty="0"/>
              <a:t>Fare clic per modificare gli stili del testo dello schema</a:t>
            </a:r>
            <a:endParaRPr lang="it-IT" dirty="0"/>
          </a:p>
        </p:txBody>
      </p:sp>
      <p:pic>
        <p:nvPicPr>
          <p:cNvPr id="20" name="Immagine 19" descr="Segnograficologopolisgrigi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1" b="28830"/>
          <a:stretch>
            <a:fillRect/>
          </a:stretch>
        </p:blipFill>
        <p:spPr>
          <a:xfrm>
            <a:off x="113658" y="5981637"/>
            <a:ext cx="694209" cy="72279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magini e didascalie">
    <p:spTree>
      <p:nvGrpSpPr>
        <p:cNvPr id="1" name=""/>
        <p:cNvGrpSpPr/>
        <p:nvPr/>
      </p:nvGrpSpPr>
      <p:grpSpPr>
        <a:xfrm>
          <a:off x="0" y="0"/>
          <a:ext cx="0" cy="0"/>
          <a:chOff x="0" y="0"/>
          <a:chExt cx="0" cy="0"/>
        </a:xfrm>
      </p:grpSpPr>
      <p:sp>
        <p:nvSpPr>
          <p:cNvPr id="11" name="Rettangolo 10"/>
          <p:cNvSpPr/>
          <p:nvPr userDrawn="1"/>
        </p:nvSpPr>
        <p:spPr>
          <a:xfrm>
            <a:off x="119805" y="73412"/>
            <a:ext cx="8877228" cy="6509476"/>
          </a:xfrm>
          <a:prstGeom prst="rect">
            <a:avLst/>
          </a:prstGeom>
          <a:solidFill>
            <a:schemeClr val="bg1"/>
          </a:solidFill>
          <a:ln>
            <a:noFill/>
          </a:ln>
          <a:effectLst>
            <a:glow rad="114300">
              <a:schemeClr val="tx1">
                <a:alpha val="2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13" name="Rettangolo 12"/>
          <p:cNvSpPr/>
          <p:nvPr userDrawn="1"/>
        </p:nvSpPr>
        <p:spPr>
          <a:xfrm flipV="1">
            <a:off x="119805" y="128396"/>
            <a:ext cx="8878520" cy="72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6" name="Rettangolo 15"/>
          <p:cNvSpPr/>
          <p:nvPr userDrawn="1"/>
        </p:nvSpPr>
        <p:spPr>
          <a:xfrm flipV="1">
            <a:off x="501651" y="6335764"/>
            <a:ext cx="8496674" cy="360000"/>
          </a:xfrm>
          <a:prstGeom prst="rect">
            <a:avLst/>
          </a:prstGeom>
          <a:solidFill>
            <a:srgbClr val="F2F2F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it-IT" sz="1350" dirty="0"/>
              <a:t> </a:t>
            </a:r>
            <a:endParaRPr lang="it-IT" sz="1350" dirty="0"/>
          </a:p>
        </p:txBody>
      </p:sp>
      <p:sp>
        <p:nvSpPr>
          <p:cNvPr id="19" name="Segnaposto data 3"/>
          <p:cNvSpPr>
            <a:spLocks noGrp="1"/>
          </p:cNvSpPr>
          <p:nvPr>
            <p:ph type="dt" sz="half" idx="16"/>
          </p:nvPr>
        </p:nvSpPr>
        <p:spPr>
          <a:xfrm>
            <a:off x="6794215" y="6401300"/>
            <a:ext cx="2057400" cy="219240"/>
          </a:xfrm>
          <a:prstGeom prst="rect">
            <a:avLst/>
          </a:prstGeom>
        </p:spPr>
        <p:txBody>
          <a:bodyPr/>
          <a:lstStyle>
            <a:lvl1pPr algn="r">
              <a:defRPr sz="750">
                <a:solidFill>
                  <a:schemeClr val="bg1">
                    <a:lumMod val="50000"/>
                  </a:schemeClr>
                </a:solidFill>
              </a:defRPr>
            </a:lvl1pPr>
          </a:lstStyle>
          <a:p>
            <a:fld id="{0F1026F1-23D2-4ADF-9B7F-5FBD08B4F598}" type="datetime1">
              <a:rPr lang="it-IT" smtClean="0"/>
            </a:fld>
            <a:endParaRPr lang="it-IT" dirty="0"/>
          </a:p>
        </p:txBody>
      </p:sp>
      <p:sp>
        <p:nvSpPr>
          <p:cNvPr id="23" name="Segnaposto testo 4"/>
          <p:cNvSpPr>
            <a:spLocks noGrp="1"/>
          </p:cNvSpPr>
          <p:nvPr>
            <p:ph type="body" sz="quarter" idx="17" hasCustomPrompt="1"/>
          </p:nvPr>
        </p:nvSpPr>
        <p:spPr>
          <a:xfrm>
            <a:off x="240760" y="209029"/>
            <a:ext cx="8610855" cy="565052"/>
          </a:xfrm>
          <a:prstGeom prst="rect">
            <a:avLst/>
          </a:prstGeom>
        </p:spPr>
        <p:txBody>
          <a:bodyPr anchor="ctr">
            <a:noAutofit/>
          </a:bodyPr>
          <a:lstStyle>
            <a:lvl1pPr marL="0" indent="0">
              <a:buNone/>
              <a:defRPr sz="2100" b="1">
                <a:solidFill>
                  <a:srgbClr val="0E692A"/>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a:t>
            </a:r>
            <a:endParaRPr lang="it-IT" dirty="0"/>
          </a:p>
        </p:txBody>
      </p:sp>
      <p:sp>
        <p:nvSpPr>
          <p:cNvPr id="21" name="Segnaposto numero diapositiva 5"/>
          <p:cNvSpPr>
            <a:spLocks noGrp="1"/>
          </p:cNvSpPr>
          <p:nvPr>
            <p:ph type="sldNum" sz="quarter" idx="14"/>
          </p:nvPr>
        </p:nvSpPr>
        <p:spPr>
          <a:xfrm>
            <a:off x="738984" y="6409946"/>
            <a:ext cx="515884" cy="194732"/>
          </a:xfrm>
          <a:prstGeom prst="rect">
            <a:avLst/>
          </a:prstGeom>
        </p:spPr>
        <p:txBody>
          <a:bodyPr/>
          <a:lstStyle>
            <a:lvl1pPr algn="r">
              <a:defRPr sz="750" b="1">
                <a:solidFill>
                  <a:schemeClr val="bg1">
                    <a:lumMod val="50000"/>
                  </a:schemeClr>
                </a:solidFill>
                <a:latin typeface="+mn-lt"/>
              </a:defRPr>
            </a:lvl1pPr>
          </a:lstStyle>
          <a:p>
            <a:fld id="{C014328D-9FD7-45DB-B806-5D55B33AD3C5}" type="slidenum">
              <a:rPr lang="it-IT" smtClean="0"/>
            </a:fld>
            <a:endParaRPr lang="it-IT" dirty="0"/>
          </a:p>
        </p:txBody>
      </p:sp>
      <p:sp>
        <p:nvSpPr>
          <p:cNvPr id="12" name="Segnaposto immagine 2"/>
          <p:cNvSpPr>
            <a:spLocks noGrp="1"/>
          </p:cNvSpPr>
          <p:nvPr>
            <p:ph type="pic" idx="1"/>
          </p:nvPr>
        </p:nvSpPr>
        <p:spPr>
          <a:xfrm>
            <a:off x="4642248" y="2168942"/>
            <a:ext cx="4047914" cy="3375772"/>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dirty="0"/>
          </a:p>
        </p:txBody>
      </p:sp>
      <p:sp>
        <p:nvSpPr>
          <p:cNvPr id="14" name="Segnaposto testo 2"/>
          <p:cNvSpPr>
            <a:spLocks noGrp="1"/>
          </p:cNvSpPr>
          <p:nvPr>
            <p:ph type="body" idx="10" hasCustomPrompt="1"/>
          </p:nvPr>
        </p:nvSpPr>
        <p:spPr>
          <a:xfrm>
            <a:off x="454820" y="1529179"/>
            <a:ext cx="4039791" cy="639762"/>
          </a:xfrm>
          <a:prstGeom prst="rect">
            <a:avLst/>
          </a:prstGeom>
        </p:spPr>
        <p:txBody>
          <a:bodyPr anchor="b">
            <a:noAutofit/>
          </a:bodyPr>
          <a:lstStyle>
            <a:lvl1pPr marL="0" indent="0">
              <a:buNone/>
              <a:defRPr sz="16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dirty="0"/>
              <a:t>Fare clic per modificare gli stili del testo dello schema</a:t>
            </a:r>
            <a:endParaRPr lang="it-IT" dirty="0"/>
          </a:p>
        </p:txBody>
      </p:sp>
      <p:sp>
        <p:nvSpPr>
          <p:cNvPr id="15" name="Segnaposto immagine 2"/>
          <p:cNvSpPr>
            <a:spLocks noGrp="1"/>
          </p:cNvSpPr>
          <p:nvPr>
            <p:ph type="pic" idx="11"/>
          </p:nvPr>
        </p:nvSpPr>
        <p:spPr>
          <a:xfrm>
            <a:off x="446697" y="2168942"/>
            <a:ext cx="4047914" cy="3375772"/>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it-IT" dirty="0"/>
          </a:p>
        </p:txBody>
      </p:sp>
      <p:pic>
        <p:nvPicPr>
          <p:cNvPr id="17" name="Immagine 16" descr="Segnograficologopolisgrigio-0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31" b="28830"/>
          <a:stretch>
            <a:fillRect/>
          </a:stretch>
        </p:blipFill>
        <p:spPr>
          <a:xfrm>
            <a:off x="113658" y="5981637"/>
            <a:ext cx="694209" cy="72279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10" name="Rettangolo 9"/>
          <p:cNvSpPr/>
          <p:nvPr userDrawn="1"/>
        </p:nvSpPr>
        <p:spPr>
          <a:xfrm>
            <a:off x="119805" y="73412"/>
            <a:ext cx="8877228" cy="6622352"/>
          </a:xfrm>
          <a:prstGeom prst="rect">
            <a:avLst/>
          </a:prstGeom>
          <a:solidFill>
            <a:srgbClr val="FFFFFF">
              <a:alpha val="65098"/>
            </a:srgbClr>
          </a:solidFill>
          <a:ln>
            <a:noFill/>
          </a:ln>
          <a:effectLst>
            <a:glow rad="114300">
              <a:schemeClr val="tx1">
                <a:alpha val="20000"/>
              </a:schemeClr>
            </a:glo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3" name="Rettangolo 2"/>
          <p:cNvSpPr/>
          <p:nvPr userDrawn="1"/>
        </p:nvSpPr>
        <p:spPr>
          <a:xfrm flipV="1">
            <a:off x="252784" y="1179319"/>
            <a:ext cx="8638433" cy="4409629"/>
          </a:xfrm>
          <a:prstGeom prst="rect">
            <a:avLst/>
          </a:prstGeom>
          <a:solidFill>
            <a:srgbClr val="DDDED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350" dirty="0"/>
          </a:p>
        </p:txBody>
      </p:sp>
      <p:sp>
        <p:nvSpPr>
          <p:cNvPr id="6" name="Titolo 1"/>
          <p:cNvSpPr>
            <a:spLocks noGrp="1"/>
          </p:cNvSpPr>
          <p:nvPr>
            <p:ph type="ctrTitle" hasCustomPrompt="1"/>
          </p:nvPr>
        </p:nvSpPr>
        <p:spPr>
          <a:xfrm>
            <a:off x="685800" y="2679446"/>
            <a:ext cx="7772400" cy="819252"/>
          </a:xfrm>
          <a:prstGeom prst="rect">
            <a:avLst/>
          </a:prstGeom>
        </p:spPr>
        <p:txBody>
          <a:bodyPr/>
          <a:lstStyle>
            <a:lvl1pPr>
              <a:defRPr sz="3450" baseline="0">
                <a:solidFill>
                  <a:srgbClr val="027A37"/>
                </a:solidFill>
              </a:defRPr>
            </a:lvl1pPr>
          </a:lstStyle>
          <a:p>
            <a:r>
              <a:rPr lang="it-IT" dirty="0"/>
              <a:t>Scrivere qui i ringraziamenti e/o i contatti</a:t>
            </a:r>
            <a:endParaRPr lang="it-IT" dirty="0"/>
          </a:p>
        </p:txBody>
      </p:sp>
      <p:pic>
        <p:nvPicPr>
          <p:cNvPr id="2" name="Immagin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41263" y="1443476"/>
            <a:ext cx="1800000" cy="568319"/>
          </a:xfrm>
          <a:prstGeom prst="rect">
            <a:avLst/>
          </a:prstGeom>
        </p:spPr>
      </p:pic>
      <p:pic>
        <p:nvPicPr>
          <p:cNvPr id="4" name="Immagine 3" descr="Immagine che contiene disegnando&#10;&#10;Descrizione generata automaticamente"/>
          <p:cNvPicPr>
            <a:picLocks noChangeAspect="1"/>
          </p:cNvPicPr>
          <p:nvPr userDrawn="1"/>
        </p:nvPicPr>
        <p:blipFill>
          <a:blip r:embed="rId3"/>
          <a:stretch>
            <a:fillRect/>
          </a:stretch>
        </p:blipFill>
        <p:spPr>
          <a:xfrm>
            <a:off x="315288" y="6093054"/>
            <a:ext cx="286000" cy="370292"/>
          </a:xfrm>
          <a:prstGeom prst="rect">
            <a:avLst/>
          </a:prstGeom>
        </p:spPr>
      </p:pic>
      <p:sp>
        <p:nvSpPr>
          <p:cNvPr id="9" name="CasellaDiTesto 8"/>
          <p:cNvSpPr txBox="1"/>
          <p:nvPr userDrawn="1"/>
        </p:nvSpPr>
        <p:spPr>
          <a:xfrm>
            <a:off x="-288836" y="6007193"/>
            <a:ext cx="3137232" cy="507831"/>
          </a:xfrm>
          <a:prstGeom prst="rect">
            <a:avLst/>
          </a:prstGeom>
          <a:noFill/>
        </p:spPr>
        <p:txBody>
          <a:bodyPr wrap="square">
            <a:spAutoFit/>
          </a:bodyPr>
          <a:lstStyle/>
          <a:p>
            <a:pPr lvl="2">
              <a:tabLst>
                <a:tab pos="90170" algn="l"/>
              </a:tabLst>
            </a:pPr>
            <a:r>
              <a:rPr lang="it-IT" sz="900" b="1" dirty="0" err="1">
                <a:effectLst/>
                <a:latin typeface="Calibri" panose="020F0502020204030204" pitchFamily="34" charset="0"/>
                <a:ea typeface="MS Mincho" panose="02020609040205080304" pitchFamily="49" charset="-128"/>
                <a:cs typeface="Times New Roman" panose="02020603050405020304" pitchFamily="18" charset="0"/>
              </a:rPr>
              <a:t>PoliS</a:t>
            </a:r>
            <a:r>
              <a:rPr lang="it-IT" sz="900" b="1" dirty="0">
                <a:effectLst/>
                <a:latin typeface="Calibri" panose="020F0502020204030204" pitchFamily="34" charset="0"/>
                <a:ea typeface="MS Mincho" panose="02020609040205080304" pitchFamily="49" charset="-128"/>
                <a:cs typeface="Times New Roman" panose="02020603050405020304" pitchFamily="18" charset="0"/>
              </a:rPr>
              <a:t>-Lombardia </a:t>
            </a:r>
            <a:endParaRPr lang="it-IT" sz="1400" dirty="0">
              <a:effectLst/>
              <a:latin typeface="Calibri" panose="020F0502020204030204" pitchFamily="34" charset="0"/>
              <a:ea typeface="MS Mincho" panose="02020609040205080304" pitchFamily="49" charset="-128"/>
              <a:cs typeface="Times New Roman" panose="02020603050405020304" pitchFamily="18" charset="0"/>
            </a:endParaRPr>
          </a:p>
          <a:p>
            <a:pPr lvl="2">
              <a:tabLst>
                <a:tab pos="90170" algn="l"/>
              </a:tabLst>
            </a:pPr>
            <a:r>
              <a:rPr lang="it-IT" sz="900" dirty="0">
                <a:effectLst/>
                <a:latin typeface="Calibri" panose="020F0502020204030204" pitchFamily="34" charset="0"/>
                <a:ea typeface="MS Mincho" panose="02020609040205080304" pitchFamily="49" charset="-128"/>
                <a:cs typeface="Times New Roman" panose="02020603050405020304" pitchFamily="18" charset="0"/>
              </a:rPr>
              <a:t>Via Taramelli, 12/F - 20124 Milano </a:t>
            </a:r>
            <a:endParaRPr lang="it-IT" sz="1400" dirty="0">
              <a:effectLst/>
              <a:latin typeface="Calibri" panose="020F0502020204030204" pitchFamily="34" charset="0"/>
              <a:ea typeface="MS Mincho" panose="02020609040205080304" pitchFamily="49" charset="-128"/>
              <a:cs typeface="Times New Roman" panose="02020603050405020304" pitchFamily="18" charset="0"/>
            </a:endParaRPr>
          </a:p>
          <a:p>
            <a:pPr lvl="2">
              <a:tabLst>
                <a:tab pos="90170" algn="l"/>
              </a:tabLst>
            </a:pPr>
            <a:r>
              <a:rPr lang="it-IT" sz="900" u="none" strike="noStrike" dirty="0" err="1">
                <a:effectLst/>
                <a:latin typeface="Calibri" panose="020F0502020204030204" pitchFamily="34" charset="0"/>
                <a:ea typeface="MS Mincho" panose="02020609040205080304" pitchFamily="49" charset="-128"/>
                <a:cs typeface="Times New Roman" panose="02020603050405020304" pitchFamily="18" charset="0"/>
                <a:hlinkClick r:id="rId4"/>
              </a:rPr>
              <a:t>www.polis.lombardia.it</a:t>
            </a:r>
            <a:endParaRPr lang="it-IT" sz="2000" dirty="0">
              <a:effectLst/>
              <a:latin typeface="Calibri" panose="020F0502020204030204" pitchFamily="34" charset="0"/>
              <a:ea typeface="MS Mincho" panose="02020609040205080304" pitchFamily="49" charset="-128"/>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panose="020B0604020202020204"/>
        <a:buChar char="•"/>
        <a:defRPr sz="2400" kern="1200">
          <a:solidFill>
            <a:schemeClr val="tx1"/>
          </a:solidFill>
          <a:latin typeface="+mn-lt"/>
          <a:ea typeface="+mn-ea"/>
          <a:cs typeface="+mn-cs"/>
        </a:defRPr>
      </a:lvl1pPr>
      <a:lvl2pPr marL="557530" indent="-214630" algn="l" defTabSz="342900" rtl="0" eaLnBrk="1" latinLnBrk="0" hangingPunct="1">
        <a:spcBef>
          <a:spcPct val="20000"/>
        </a:spcBef>
        <a:buFont typeface="Arial" panose="020B0604020202020204"/>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panose="020B0604020202020204"/>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panose="020B0604020202020204"/>
        <a:buChar char="•"/>
        <a:defRPr sz="1500" kern="1200">
          <a:solidFill>
            <a:schemeClr val="tx1"/>
          </a:solidFill>
          <a:latin typeface="+mn-lt"/>
          <a:ea typeface="+mn-ea"/>
          <a:cs typeface="+mn-cs"/>
        </a:defRPr>
      </a:lvl9pPr>
    </p:bodyStyle>
    <p:otherStyle>
      <a:defPPr>
        <a:defRPr lang="it-IT"/>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9.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2.xml"/><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4.xml"/><Relationship Id="rId1"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7.xml"/><Relationship Id="rId1"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hart" Target="../charts/chart9.xml"/><Relationship Id="rId1" Type="http://schemas.openxmlformats.org/officeDocument/2006/relationships/chart" Target="../charts/char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hyperlink" Target="https://www.lombardianotizie.online/laghi-lombardi-turisti-stranieri-2023/" TargetMode="External"/><Relationship Id="rId1" Type="http://schemas.openxmlformats.org/officeDocument/2006/relationships/hyperlink" Target="https://bergamobrescia2023.i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223087" y="4626908"/>
            <a:ext cx="8581548" cy="629398"/>
          </a:xfrm>
        </p:spPr>
        <p:txBody>
          <a:bodyPr>
            <a:noAutofit/>
          </a:bodyPr>
          <a:lstStyle/>
          <a:p>
            <a:pPr>
              <a:lnSpc>
                <a:spcPct val="90000"/>
              </a:lnSpc>
            </a:pPr>
            <a:r>
              <a:rPr lang="en-US" sz="2400" b="1" dirty="0"/>
              <a:t>Il </a:t>
            </a:r>
            <a:r>
              <a:rPr lang="en-US" sz="2400" b="1" dirty="0" err="1"/>
              <a:t>supporto</a:t>
            </a:r>
            <a:r>
              <a:rPr lang="en-US" sz="2400" b="1" dirty="0"/>
              <a:t> </a:t>
            </a:r>
            <a:r>
              <a:rPr lang="en-US" sz="2400" b="1" dirty="0" err="1"/>
              <a:t>della</a:t>
            </a:r>
            <a:r>
              <a:rPr lang="en-US" sz="2400" b="1" dirty="0"/>
              <a:t> banca </a:t>
            </a:r>
            <a:r>
              <a:rPr lang="en-US" sz="2400" b="1" dirty="0" err="1"/>
              <a:t>dati</a:t>
            </a:r>
            <a:r>
              <a:rPr lang="en-US" sz="2400" b="1" dirty="0"/>
              <a:t> CPT </a:t>
            </a:r>
            <a:r>
              <a:rPr lang="en-US" sz="2400" b="1" dirty="0" err="1"/>
              <a:t>alla</a:t>
            </a:r>
            <a:r>
              <a:rPr lang="en-US" sz="2400" b="1" dirty="0"/>
              <a:t> </a:t>
            </a:r>
            <a:r>
              <a:rPr lang="en-US" sz="2400" b="1" dirty="0" err="1"/>
              <a:t>programmazione</a:t>
            </a:r>
            <a:r>
              <a:rPr lang="en-US" sz="2400" b="1" dirty="0"/>
              <a:t> </a:t>
            </a:r>
            <a:r>
              <a:rPr lang="en-US" sz="2400" b="1" dirty="0" err="1"/>
              <a:t>regionale</a:t>
            </a:r>
            <a:r>
              <a:rPr lang="en-US" sz="2400" b="1" dirty="0"/>
              <a:t> in campo </a:t>
            </a:r>
            <a:r>
              <a:rPr lang="en-US" sz="2400" b="1" dirty="0" err="1"/>
              <a:t>turistico</a:t>
            </a:r>
            <a:endParaRPr lang="en-US" sz="2400" b="1" dirty="0"/>
          </a:p>
        </p:txBody>
      </p:sp>
      <p:sp>
        <p:nvSpPr>
          <p:cNvPr id="13" name="Text Placeholder 2"/>
          <p:cNvSpPr>
            <a:spLocks noGrp="1"/>
          </p:cNvSpPr>
          <p:nvPr>
            <p:ph type="body" sz="quarter" idx="3"/>
          </p:nvPr>
        </p:nvSpPr>
        <p:spPr>
          <a:xfrm>
            <a:off x="269137" y="5335097"/>
            <a:ext cx="6690828" cy="853240"/>
          </a:xfrm>
        </p:spPr>
        <p:txBody>
          <a:bodyPr/>
          <a:lstStyle/>
          <a:p>
            <a:r>
              <a:rPr lang="it-IT" sz="1600" i="1" dirty="0"/>
              <a:t>La Rete dei Nuclei Conti Pubblici Territoriali: attività, risultati e prospettive</a:t>
            </a:r>
            <a:endParaRPr lang="it-IT" sz="1600" i="1" dirty="0"/>
          </a:p>
          <a:p>
            <a:r>
              <a:rPr lang="it-IT" sz="1600" i="1" dirty="0"/>
              <a:t>Roma, Giovedì 7 novembre2024</a:t>
            </a:r>
            <a:endParaRPr lang="en-US" sz="1600" i="1" dirty="0"/>
          </a:p>
        </p:txBody>
      </p:sp>
      <p:sp>
        <p:nvSpPr>
          <p:cNvPr id="8" name="Segnaposto testo 7"/>
          <p:cNvSpPr>
            <a:spLocks noGrp="1"/>
          </p:cNvSpPr>
          <p:nvPr>
            <p:ph type="body" sz="quarter" idx="10"/>
          </p:nvPr>
        </p:nvSpPr>
        <p:spPr>
          <a:xfrm>
            <a:off x="269138" y="6188337"/>
            <a:ext cx="5252440" cy="412457"/>
          </a:xfrm>
        </p:spPr>
        <p:txBody>
          <a:bodyPr anchor="ctr">
            <a:normAutofit/>
          </a:bodyPr>
          <a:lstStyle/>
          <a:p>
            <a:r>
              <a:rPr lang="en-US" sz="1400" dirty="0"/>
              <a:t>Elena </a:t>
            </a:r>
            <a:r>
              <a:rPr lang="en-US" sz="1400" dirty="0" err="1"/>
              <a:t>Diceglie</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6" name="Segnaposto testo 5"/>
          <p:cNvSpPr>
            <a:spLocks noGrp="1"/>
          </p:cNvSpPr>
          <p:nvPr>
            <p:ph type="body" sz="quarter" idx="17"/>
          </p:nvPr>
        </p:nvSpPr>
        <p:spPr/>
        <p:txBody>
          <a:bodyPr/>
          <a:lstStyle/>
          <a:p>
            <a:r>
              <a:rPr lang="it-IT" dirty="0"/>
              <a:t>Presenze giornaliere totali - dati di telefonia mobile</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5" name="CasellaDiTesto 4"/>
          <p:cNvSpPr txBox="1"/>
          <p:nvPr/>
        </p:nvSpPr>
        <p:spPr>
          <a:xfrm>
            <a:off x="339023" y="974393"/>
            <a:ext cx="8414327" cy="2308324"/>
          </a:xfrm>
          <a:prstGeom prst="rect">
            <a:avLst/>
          </a:prstGeom>
          <a:noFill/>
        </p:spPr>
        <p:txBody>
          <a:bodyPr wrap="square">
            <a:spAutoFit/>
          </a:bodyPr>
          <a:lstStyle/>
          <a:p>
            <a:r>
              <a:rPr lang="it-IT" dirty="0">
                <a:effectLst/>
                <a:ea typeface="Calibri" panose="020F0502020204030204" pitchFamily="34" charset="0"/>
              </a:rPr>
              <a:t>Per entrambe </a:t>
            </a:r>
            <a:r>
              <a:rPr lang="it-IT" dirty="0">
                <a:ea typeface="Calibri" panose="020F0502020204030204" pitchFamily="34" charset="0"/>
              </a:rPr>
              <a:t>i capoluoghi </a:t>
            </a:r>
            <a:r>
              <a:rPr lang="it-IT" dirty="0">
                <a:effectLst/>
                <a:ea typeface="Calibri" panose="020F0502020204030204" pitchFamily="34" charset="0"/>
              </a:rPr>
              <a:t>si evidenzia un aumento generale del </a:t>
            </a:r>
            <a:r>
              <a:rPr lang="it-IT" b="1" dirty="0">
                <a:effectLst/>
                <a:ea typeface="Calibri" panose="020F0502020204030204" pitchFamily="34" charset="0"/>
              </a:rPr>
              <a:t>numero di presenze giornaliere (Bergamo +7,4%, Brescia +2,9%). </a:t>
            </a:r>
            <a:endParaRPr lang="it-IT" b="1" dirty="0">
              <a:effectLst/>
              <a:ea typeface="Calibri" panose="020F0502020204030204" pitchFamily="34" charset="0"/>
            </a:endParaRPr>
          </a:p>
          <a:p>
            <a:endParaRPr lang="it-IT" sz="900" dirty="0">
              <a:effectLst/>
              <a:ea typeface="Calibri" panose="020F0502020204030204" pitchFamily="34" charset="0"/>
            </a:endParaRPr>
          </a:p>
          <a:p>
            <a:r>
              <a:rPr lang="it-IT" dirty="0">
                <a:effectLst/>
                <a:ea typeface="Calibri" panose="020F0502020204030204" pitchFamily="34" charset="0"/>
              </a:rPr>
              <a:t>A Bergamo notiamo un aumento importante delle presenze per tutti i primi mesi dell’anno sino ai mesi estivi e nei mesi successivi continua un trend positivo anche se meno marcato.</a:t>
            </a:r>
            <a:endParaRPr lang="it-IT" dirty="0">
              <a:effectLst/>
              <a:ea typeface="Calibri" panose="020F0502020204030204" pitchFamily="34" charset="0"/>
            </a:endParaRPr>
          </a:p>
          <a:p>
            <a:endParaRPr lang="it-IT" sz="900" dirty="0">
              <a:effectLst/>
              <a:ea typeface="Calibri" panose="020F0502020204030204" pitchFamily="34" charset="0"/>
            </a:endParaRPr>
          </a:p>
          <a:p>
            <a:r>
              <a:rPr lang="it-IT" dirty="0">
                <a:effectLst/>
                <a:ea typeface="Calibri" panose="020F0502020204030204" pitchFamily="34" charset="0"/>
              </a:rPr>
              <a:t>A Brescia si rivela una tendenza positiva meno marcata e meno duratura nei primi mesi dell’anno.</a:t>
            </a:r>
            <a:endParaRPr lang="it-IT" dirty="0">
              <a:effectLst/>
              <a:ea typeface="Calibri" panose="020F0502020204030204" pitchFamily="34" charset="0"/>
            </a:endParaRPr>
          </a:p>
        </p:txBody>
      </p:sp>
      <p:pic>
        <p:nvPicPr>
          <p:cNvPr id="8" name="Immagine 7" descr="Immagine che contiene testo, schermata, numero, Carattere&#10;&#10;Descrizione generata automaticamente"/>
          <p:cNvPicPr/>
          <p:nvPr/>
        </p:nvPicPr>
        <p:blipFill>
          <a:blip r:embed="rId1">
            <a:extLst>
              <a:ext uri="{28A0092B-C50C-407E-A947-70E740481C1C}">
                <a14:useLocalDpi xmlns:a14="http://schemas.microsoft.com/office/drawing/2010/main" val="0"/>
              </a:ext>
            </a:extLst>
          </a:blip>
          <a:stretch>
            <a:fillRect/>
          </a:stretch>
        </p:blipFill>
        <p:spPr>
          <a:xfrm>
            <a:off x="5102085" y="3478663"/>
            <a:ext cx="3114000" cy="2724785"/>
          </a:xfrm>
          <a:prstGeom prst="rect">
            <a:avLst/>
          </a:prstGeom>
        </p:spPr>
      </p:pic>
      <p:pic>
        <p:nvPicPr>
          <p:cNvPr id="10" name="table" descr="Immagine che contiene testo, schermata, numero, schermo&#10;&#10;Descrizione generata automaticamente"/>
          <p:cNvPicPr>
            <a:picLocks noChangeAspect="1"/>
          </p:cNvPicPr>
          <p:nvPr/>
        </p:nvPicPr>
        <p:blipFill>
          <a:blip r:embed="rId2"/>
          <a:stretch>
            <a:fillRect/>
          </a:stretch>
        </p:blipFill>
        <p:spPr>
          <a:xfrm>
            <a:off x="927242" y="3478663"/>
            <a:ext cx="3114675" cy="2726690"/>
          </a:xfrm>
          <a:prstGeom prst="rect">
            <a:avLst/>
          </a:prstGeom>
        </p:spPr>
      </p:pic>
      <p:sp>
        <p:nvSpPr>
          <p:cNvPr id="12" name="CasellaDiTesto 11"/>
          <p:cNvSpPr txBox="1"/>
          <p:nvPr/>
        </p:nvSpPr>
        <p:spPr>
          <a:xfrm>
            <a:off x="1791979" y="3194671"/>
            <a:ext cx="1385199" cy="307777"/>
          </a:xfrm>
          <a:prstGeom prst="rect">
            <a:avLst/>
          </a:prstGeom>
          <a:noFill/>
        </p:spPr>
        <p:txBody>
          <a:bodyPr wrap="square">
            <a:spAutoFit/>
          </a:bodyPr>
          <a:lstStyle/>
          <a:p>
            <a:pPr algn="ctr"/>
            <a:r>
              <a:rPr lang="it-IT" sz="1400" b="1" i="1" dirty="0">
                <a:effectLst/>
                <a:ea typeface="Calibri" panose="020F0502020204030204" pitchFamily="34" charset="0"/>
              </a:rPr>
              <a:t>Bergamo</a:t>
            </a:r>
            <a:endParaRPr lang="it-IT" sz="1400" b="1" i="1" dirty="0">
              <a:effectLst/>
              <a:ea typeface="Calibri" panose="020F0502020204030204" pitchFamily="34" charset="0"/>
            </a:endParaRPr>
          </a:p>
        </p:txBody>
      </p:sp>
      <p:sp>
        <p:nvSpPr>
          <p:cNvPr id="13" name="CasellaDiTesto 12"/>
          <p:cNvSpPr txBox="1"/>
          <p:nvPr/>
        </p:nvSpPr>
        <p:spPr>
          <a:xfrm>
            <a:off x="5966822" y="3208330"/>
            <a:ext cx="1385199" cy="307777"/>
          </a:xfrm>
          <a:prstGeom prst="rect">
            <a:avLst/>
          </a:prstGeom>
          <a:noFill/>
        </p:spPr>
        <p:txBody>
          <a:bodyPr wrap="square">
            <a:spAutoFit/>
          </a:bodyPr>
          <a:lstStyle/>
          <a:p>
            <a:pPr algn="ctr"/>
            <a:r>
              <a:rPr lang="it-IT" sz="1400" b="1" i="1" dirty="0">
                <a:effectLst/>
                <a:ea typeface="Calibri" panose="020F0502020204030204" pitchFamily="34" charset="0"/>
              </a:rPr>
              <a:t>Brescia</a:t>
            </a:r>
            <a:endParaRPr lang="it-IT" sz="1400" b="1" i="1" dirty="0">
              <a:effectLst/>
              <a:ea typeface="Calibri" panose="020F050202020403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6" name="Segnaposto testo 5"/>
          <p:cNvSpPr>
            <a:spLocks noGrp="1"/>
          </p:cNvSpPr>
          <p:nvPr>
            <p:ph type="body" sz="quarter" idx="17"/>
          </p:nvPr>
        </p:nvSpPr>
        <p:spPr/>
        <p:txBody>
          <a:bodyPr/>
          <a:lstStyle/>
          <a:p>
            <a:r>
              <a:rPr lang="it-IT" dirty="0"/>
              <a:t>Presenze giornaliere con pernottamento - dati di telefonia mobile</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5" name="CasellaDiTesto 4"/>
          <p:cNvSpPr txBox="1"/>
          <p:nvPr/>
        </p:nvSpPr>
        <p:spPr>
          <a:xfrm>
            <a:off x="339023" y="974393"/>
            <a:ext cx="8414327" cy="2169825"/>
          </a:xfrm>
          <a:prstGeom prst="rect">
            <a:avLst/>
          </a:prstGeom>
          <a:noFill/>
        </p:spPr>
        <p:txBody>
          <a:bodyPr wrap="square">
            <a:spAutoFit/>
          </a:bodyPr>
          <a:lstStyle/>
          <a:p>
            <a:pPr algn="just"/>
            <a:r>
              <a:rPr lang="it-IT" dirty="0">
                <a:effectLst/>
                <a:ea typeface="Calibri" panose="020F0502020204030204" pitchFamily="34" charset="0"/>
              </a:rPr>
              <a:t>Tramite l’analisi degli orari di permanenza delle utenze telefoniche, è possibile restringere l’indagine alle sole utenze visitatrici – quindi provenienti da altri comuni – che oltre a visitare l’area analizzata, vi pernottano.</a:t>
            </a:r>
            <a:endParaRPr lang="it-IT" dirty="0">
              <a:effectLst/>
              <a:ea typeface="Calibri" panose="020F0502020204030204" pitchFamily="34" charset="0"/>
            </a:endParaRPr>
          </a:p>
          <a:p>
            <a:pPr algn="just"/>
            <a:endParaRPr lang="it-IT" sz="900" dirty="0">
              <a:effectLst/>
              <a:ea typeface="Calibri" panose="020F0502020204030204" pitchFamily="34" charset="0"/>
            </a:endParaRPr>
          </a:p>
          <a:p>
            <a:pPr algn="just"/>
            <a:r>
              <a:rPr lang="it-IT" dirty="0">
                <a:effectLst/>
                <a:ea typeface="Calibri" panose="020F0502020204030204" pitchFamily="34" charset="0"/>
              </a:rPr>
              <a:t>Si registra un sostanziale </a:t>
            </a:r>
            <a:r>
              <a:rPr lang="it-IT" b="1" dirty="0">
                <a:effectLst/>
                <a:ea typeface="Calibri" panose="020F0502020204030204" pitchFamily="34" charset="0"/>
              </a:rPr>
              <a:t>aumento delle presenze pernottanti </a:t>
            </a:r>
            <a:r>
              <a:rPr lang="it-IT" dirty="0">
                <a:effectLst/>
                <a:ea typeface="Calibri" panose="020F0502020204030204" pitchFamily="34" charset="0"/>
              </a:rPr>
              <a:t>totali in entrambe le città.  L’andamento segue quello delle presenze totali giornaliere, con un aumento durante tutto l’anno e valori marcatamente positivi nei primi mesi dell’anno arrivando fino a quelli estivi. </a:t>
            </a:r>
            <a:endParaRPr lang="it-IT" dirty="0">
              <a:effectLst/>
              <a:ea typeface="Calibri" panose="020F0502020204030204" pitchFamily="34" charset="0"/>
            </a:endParaRPr>
          </a:p>
        </p:txBody>
      </p:sp>
      <p:sp>
        <p:nvSpPr>
          <p:cNvPr id="12" name="CasellaDiTesto 11"/>
          <p:cNvSpPr txBox="1"/>
          <p:nvPr/>
        </p:nvSpPr>
        <p:spPr>
          <a:xfrm>
            <a:off x="1791979" y="3194671"/>
            <a:ext cx="1385199" cy="307777"/>
          </a:xfrm>
          <a:prstGeom prst="rect">
            <a:avLst/>
          </a:prstGeom>
          <a:noFill/>
        </p:spPr>
        <p:txBody>
          <a:bodyPr wrap="square">
            <a:spAutoFit/>
          </a:bodyPr>
          <a:lstStyle/>
          <a:p>
            <a:pPr algn="ctr"/>
            <a:r>
              <a:rPr lang="it-IT" sz="1400" b="1" i="1" dirty="0">
                <a:effectLst/>
                <a:ea typeface="Calibri" panose="020F0502020204030204" pitchFamily="34" charset="0"/>
              </a:rPr>
              <a:t>Bergamo</a:t>
            </a:r>
            <a:endParaRPr lang="it-IT" sz="1400" b="1" i="1" dirty="0">
              <a:effectLst/>
              <a:ea typeface="Calibri" panose="020F0502020204030204" pitchFamily="34" charset="0"/>
            </a:endParaRPr>
          </a:p>
        </p:txBody>
      </p:sp>
      <p:sp>
        <p:nvSpPr>
          <p:cNvPr id="13" name="CasellaDiTesto 12"/>
          <p:cNvSpPr txBox="1"/>
          <p:nvPr/>
        </p:nvSpPr>
        <p:spPr>
          <a:xfrm>
            <a:off x="5966822" y="3208330"/>
            <a:ext cx="1385199" cy="307777"/>
          </a:xfrm>
          <a:prstGeom prst="rect">
            <a:avLst/>
          </a:prstGeom>
          <a:noFill/>
        </p:spPr>
        <p:txBody>
          <a:bodyPr wrap="square">
            <a:spAutoFit/>
          </a:bodyPr>
          <a:lstStyle/>
          <a:p>
            <a:pPr algn="ctr"/>
            <a:r>
              <a:rPr lang="it-IT" sz="1400" b="1" i="1" dirty="0">
                <a:effectLst/>
                <a:ea typeface="Calibri" panose="020F0502020204030204" pitchFamily="34" charset="0"/>
              </a:rPr>
              <a:t>Brescia</a:t>
            </a:r>
            <a:endParaRPr lang="it-IT" sz="1400" b="1" i="1" dirty="0">
              <a:effectLst/>
              <a:ea typeface="Calibri" panose="020F0502020204030204" pitchFamily="34" charset="0"/>
            </a:endParaRPr>
          </a:p>
        </p:txBody>
      </p:sp>
      <p:pic>
        <p:nvPicPr>
          <p:cNvPr id="3" name="table" descr="Immagine che contiene testo, schermata, numero, schermo&#10;&#10;Descrizione generata automaticamente"/>
          <p:cNvPicPr/>
          <p:nvPr/>
        </p:nvPicPr>
        <p:blipFill>
          <a:blip r:embed="rId1"/>
          <a:stretch>
            <a:fillRect/>
          </a:stretch>
        </p:blipFill>
        <p:spPr>
          <a:xfrm>
            <a:off x="927578" y="3480568"/>
            <a:ext cx="3114000" cy="2725200"/>
          </a:xfrm>
          <a:prstGeom prst="rect">
            <a:avLst/>
          </a:prstGeom>
        </p:spPr>
      </p:pic>
      <p:pic>
        <p:nvPicPr>
          <p:cNvPr id="7" name="table" descr="Immagine che contiene testo, schermata, software, numero&#10;&#10;Descrizione generata automaticamente"/>
          <p:cNvPicPr/>
          <p:nvPr/>
        </p:nvPicPr>
        <p:blipFill>
          <a:blip r:embed="rId2"/>
          <a:stretch>
            <a:fillRect/>
          </a:stretch>
        </p:blipFill>
        <p:spPr>
          <a:xfrm>
            <a:off x="5102421" y="3480568"/>
            <a:ext cx="3114000" cy="27252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p:cNvSpPr/>
          <p:nvPr/>
        </p:nvSpPr>
        <p:spPr>
          <a:xfrm>
            <a:off x="845820" y="2130229"/>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err="1">
                <a:solidFill>
                  <a:schemeClr val="bg1">
                    <a:lumMod val="65000"/>
                  </a:schemeClr>
                </a:solidFill>
              </a:rPr>
              <a:t>Contesto</a:t>
            </a:r>
            <a:r>
              <a:rPr lang="fr-FR" sz="1400" dirty="0">
                <a:solidFill>
                  <a:schemeClr val="bg1">
                    <a:lumMod val="65000"/>
                  </a:schemeClr>
                </a:solidFill>
              </a:rPr>
              <a:t>: </a:t>
            </a:r>
            <a:r>
              <a:rPr lang="fr-FR" sz="1400" dirty="0" err="1">
                <a:solidFill>
                  <a:schemeClr val="bg1">
                    <a:lumMod val="65000"/>
                  </a:schemeClr>
                </a:solidFill>
              </a:rPr>
              <a:t>Bergamo</a:t>
            </a:r>
            <a:r>
              <a:rPr lang="fr-FR" sz="1400" dirty="0">
                <a:solidFill>
                  <a:schemeClr val="bg1">
                    <a:lumMod val="65000"/>
                  </a:schemeClr>
                </a:solidFill>
              </a:rPr>
              <a:t> Brescia </a:t>
            </a:r>
            <a:r>
              <a:rPr lang="fr-FR" sz="1400" dirty="0" err="1">
                <a:solidFill>
                  <a:schemeClr val="bg1">
                    <a:lumMod val="65000"/>
                  </a:schemeClr>
                </a:solidFill>
              </a:rPr>
              <a:t>Capitali</a:t>
            </a:r>
            <a:r>
              <a:rPr lang="fr-FR" sz="1400" dirty="0">
                <a:solidFill>
                  <a:schemeClr val="bg1">
                    <a:lumMod val="65000"/>
                  </a:schemeClr>
                </a:solidFill>
              </a:rPr>
              <a:t> </a:t>
            </a:r>
            <a:r>
              <a:rPr lang="fr-FR" sz="1400" dirty="0" err="1">
                <a:solidFill>
                  <a:schemeClr val="bg1">
                    <a:lumMod val="65000"/>
                  </a:schemeClr>
                </a:solidFill>
              </a:rPr>
              <a:t>della</a:t>
            </a:r>
            <a:r>
              <a:rPr lang="fr-FR" sz="1400" dirty="0">
                <a:solidFill>
                  <a:schemeClr val="bg1">
                    <a:lumMod val="65000"/>
                  </a:schemeClr>
                </a:solidFill>
              </a:rPr>
              <a:t> </a:t>
            </a:r>
            <a:r>
              <a:rPr lang="fr-FR" sz="1400" dirty="0" err="1">
                <a:solidFill>
                  <a:schemeClr val="bg1">
                    <a:lumMod val="65000"/>
                  </a:schemeClr>
                </a:solidFill>
              </a:rPr>
              <a:t>cultura</a:t>
            </a:r>
            <a:r>
              <a:rPr lang="fr-FR" sz="1400" dirty="0">
                <a:solidFill>
                  <a:schemeClr val="bg1">
                    <a:lumMod val="65000"/>
                  </a:schemeClr>
                </a:solidFill>
              </a:rPr>
              <a:t> 2023</a:t>
            </a:r>
            <a:endParaRPr lang="fr-FR" sz="1400" dirty="0">
              <a:solidFill>
                <a:schemeClr val="bg1">
                  <a:lumMod val="65000"/>
                </a:schemeClr>
              </a:solidFill>
            </a:endParaRPr>
          </a:p>
        </p:txBody>
      </p:sp>
      <p:sp>
        <p:nvSpPr>
          <p:cNvPr id="6" name="Segnaposto testo 5"/>
          <p:cNvSpPr>
            <a:spLocks noGrp="1"/>
          </p:cNvSpPr>
          <p:nvPr>
            <p:ph type="body" sz="quarter" idx="17"/>
          </p:nvPr>
        </p:nvSpPr>
        <p:spPr/>
        <p:txBody>
          <a:bodyPr/>
          <a:lstStyle/>
          <a:p>
            <a:r>
              <a:rPr lang="fr-FR" dirty="0" err="1"/>
              <a:t>Summary</a:t>
            </a:r>
            <a:endParaRPr lang="fr-FR" dirty="0"/>
          </a:p>
        </p:txBody>
      </p:sp>
      <p:sp>
        <p:nvSpPr>
          <p:cNvPr id="5" name="Segnaposto numero diapositiva 4"/>
          <p:cNvSpPr>
            <a:spLocks noGrp="1"/>
          </p:cNvSpPr>
          <p:nvPr>
            <p:ph type="sldNum" sz="quarter" idx="14"/>
          </p:nvPr>
        </p:nvSpPr>
        <p:spPr/>
        <p:txBody>
          <a:bodyPr/>
          <a:lstStyle/>
          <a:p>
            <a:fld id="{00000000-1234-1234-1234-123412341234}" type="slidenum">
              <a:rPr lang="it-IT" smtClean="0"/>
            </a:fld>
            <a:endParaRPr lang="it-IT"/>
          </a:p>
        </p:txBody>
      </p:sp>
      <p:sp>
        <p:nvSpPr>
          <p:cNvPr id="9" name="Rettangolo con angoli arrotondati 8"/>
          <p:cNvSpPr/>
          <p:nvPr/>
        </p:nvSpPr>
        <p:spPr>
          <a:xfrm>
            <a:off x="845822" y="2767599"/>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a:solidFill>
                  <a:schemeClr val="bg1">
                    <a:lumMod val="65000"/>
                  </a:schemeClr>
                </a:solidFill>
              </a:rPr>
              <a:t>Dati </a:t>
            </a:r>
            <a:r>
              <a:rPr lang="fr-FR" sz="1400" dirty="0" err="1">
                <a:solidFill>
                  <a:schemeClr val="bg1">
                    <a:lumMod val="65000"/>
                  </a:schemeClr>
                </a:solidFill>
              </a:rPr>
              <a:t>telefonia</a:t>
            </a:r>
            <a:r>
              <a:rPr lang="fr-FR" sz="1400" dirty="0">
                <a:solidFill>
                  <a:schemeClr val="bg1">
                    <a:lumMod val="65000"/>
                  </a:schemeClr>
                </a:solidFill>
              </a:rPr>
              <a:t> mobile</a:t>
            </a:r>
            <a:endParaRPr lang="fr-FR" sz="1400" dirty="0">
              <a:solidFill>
                <a:schemeClr val="bg1">
                  <a:lumMod val="65000"/>
                </a:schemeClr>
              </a:solidFill>
            </a:endParaRPr>
          </a:p>
        </p:txBody>
      </p:sp>
      <p:sp>
        <p:nvSpPr>
          <p:cNvPr id="10" name="Rettangolo con angoli arrotondati 9"/>
          <p:cNvSpPr/>
          <p:nvPr/>
        </p:nvSpPr>
        <p:spPr>
          <a:xfrm>
            <a:off x="845822" y="3369721"/>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tx1"/>
                </a:solidFill>
              </a:rPr>
              <a:t>Rilevazione Istat</a:t>
            </a:r>
            <a:endParaRPr lang="it-IT" sz="1400" dirty="0">
              <a:solidFill>
                <a:schemeClr val="tx1"/>
              </a:solidFill>
            </a:endParaRPr>
          </a:p>
        </p:txBody>
      </p:sp>
      <p:sp>
        <p:nvSpPr>
          <p:cNvPr id="11" name="Rettangolo con angoli arrotondati 10"/>
          <p:cNvSpPr/>
          <p:nvPr/>
        </p:nvSpPr>
        <p:spPr>
          <a:xfrm>
            <a:off x="845821" y="4007090"/>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bg1">
                    <a:lumMod val="65000"/>
                  </a:schemeClr>
                </a:solidFill>
              </a:rPr>
              <a:t>Imposta di soggiorno</a:t>
            </a:r>
            <a:endParaRPr lang="it-IT" sz="1400" dirty="0">
              <a:solidFill>
                <a:schemeClr val="bg1">
                  <a:lumMod val="65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6" name="Segnaposto testo 5"/>
          <p:cNvSpPr>
            <a:spLocks noGrp="1"/>
          </p:cNvSpPr>
          <p:nvPr>
            <p:ph type="body" sz="quarter" idx="17"/>
          </p:nvPr>
        </p:nvSpPr>
        <p:spPr/>
        <p:txBody>
          <a:bodyPr/>
          <a:lstStyle/>
          <a:p>
            <a:r>
              <a:rPr lang="it-IT" dirty="0"/>
              <a:t>Rilevazione ISTAT – «Movimento dei clienti negli esercizi ricettivi»</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7" name="CasellaDiTesto 6"/>
          <p:cNvSpPr txBox="1"/>
          <p:nvPr/>
        </p:nvSpPr>
        <p:spPr>
          <a:xfrm>
            <a:off x="323273" y="1547749"/>
            <a:ext cx="8452554" cy="4058932"/>
          </a:xfrm>
          <a:prstGeom prst="rect">
            <a:avLst/>
          </a:prstGeom>
          <a:noFill/>
        </p:spPr>
        <p:txBody>
          <a:bodyPr wrap="square">
            <a:spAutoFit/>
          </a:bodyPr>
          <a:lstStyle/>
          <a:p>
            <a:pPr algn="just">
              <a:lnSpc>
                <a:spcPct val="120000"/>
              </a:lnSpc>
            </a:pPr>
            <a:r>
              <a:rPr lang="it-IT" dirty="0">
                <a:effectLst/>
                <a:ea typeface="Calibri" panose="020F0502020204030204" pitchFamily="34" charset="0"/>
              </a:rPr>
              <a:t>La rilevazione quantifica, per ciascun mese e per ciascun comune, gli arrivi e le presenze dei clienti (residenti e non) presso le strutture ricettive, secondo la categoria di esercizio e il tipo di struttura, e secondo il paese estero o la regione italiana di residenza. </a:t>
            </a:r>
            <a:endParaRPr lang="it-IT" dirty="0">
              <a:effectLst/>
              <a:ea typeface="Calibri" panose="020F0502020204030204" pitchFamily="34" charset="0"/>
            </a:endParaRPr>
          </a:p>
          <a:p>
            <a:pPr algn="just">
              <a:lnSpc>
                <a:spcPct val="120000"/>
              </a:lnSpc>
            </a:pPr>
            <a:endParaRPr lang="it-IT" dirty="0"/>
          </a:p>
          <a:p>
            <a:pPr algn="just">
              <a:lnSpc>
                <a:spcPct val="120000"/>
              </a:lnSpc>
            </a:pPr>
            <a:r>
              <a:rPr lang="it-IT" dirty="0"/>
              <a:t>Unità di rilevazione sono gli esercizi ricettivi ripartiti tra:</a:t>
            </a:r>
            <a:endParaRPr lang="it-IT" dirty="0"/>
          </a:p>
          <a:p>
            <a:pPr marL="285750" indent="-285750" algn="just">
              <a:lnSpc>
                <a:spcPct val="120000"/>
              </a:lnSpc>
              <a:buFont typeface="Arial" panose="020B0604020202020204" pitchFamily="34" charset="0"/>
              <a:buChar char="•"/>
            </a:pPr>
            <a:r>
              <a:rPr lang="it-IT" b="1" dirty="0"/>
              <a:t>esercizi alberghieri</a:t>
            </a:r>
            <a:r>
              <a:rPr lang="it-IT" dirty="0"/>
              <a:t>, che includono oltre agli alberghi in senso stretto, classificati in cinque categorie contrassegnate da stelle in ordine decrescente, anche le residenze turistico-alberghiere;</a:t>
            </a:r>
            <a:endParaRPr lang="it-IT" dirty="0"/>
          </a:p>
          <a:p>
            <a:pPr marL="285750" indent="-285750" algn="just">
              <a:lnSpc>
                <a:spcPct val="120000"/>
              </a:lnSpc>
              <a:buFont typeface="Arial" panose="020B0604020202020204" pitchFamily="34" charset="0"/>
              <a:buChar char="•"/>
            </a:pPr>
            <a:r>
              <a:rPr lang="it-IT" b="1" dirty="0"/>
              <a:t>esercizi extralberghieri </a:t>
            </a:r>
            <a:r>
              <a:rPr lang="it-IT" dirty="0"/>
              <a:t>quali campeggi, villaggi turistici, forme miste di campeggio e villaggio turistico, alloggi in affitto gestiti in forma imprenditoriale, agriturismi, ostelli per la gioventù, case per ferie, rifugi di montagna, altre strutture ricettive </a:t>
            </a:r>
            <a:r>
              <a:rPr lang="it-IT" dirty="0" err="1"/>
              <a:t>n.a.c</a:t>
            </a:r>
            <a:r>
              <a:rPr lang="it-IT" dirty="0"/>
              <a:t>., bed &amp; breakfast e altri alloggi privati.</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en-US" dirty="0"/>
              <a:t>Serie </a:t>
            </a:r>
            <a:r>
              <a:rPr lang="en-US" dirty="0" err="1"/>
              <a:t>storica</a:t>
            </a:r>
            <a:r>
              <a:rPr lang="en-US" dirty="0"/>
              <a:t> </a:t>
            </a:r>
            <a:r>
              <a:rPr lang="en-US" dirty="0" err="1"/>
              <a:t>dei</a:t>
            </a:r>
            <a:r>
              <a:rPr lang="en-US" dirty="0"/>
              <a:t> </a:t>
            </a:r>
            <a:r>
              <a:rPr lang="en-US" dirty="0" err="1"/>
              <a:t>flussi</a:t>
            </a:r>
            <a:r>
              <a:rPr lang="en-US" dirty="0"/>
              <a:t> </a:t>
            </a:r>
            <a:r>
              <a:rPr lang="en-US" dirty="0" err="1"/>
              <a:t>turistici</a:t>
            </a:r>
            <a:r>
              <a:rPr lang="en-US" dirty="0"/>
              <a:t> </a:t>
            </a:r>
            <a:r>
              <a:rPr lang="en-US" dirty="0" err="1"/>
              <a:t>nel</a:t>
            </a:r>
            <a:r>
              <a:rPr lang="en-US" dirty="0"/>
              <a:t> </a:t>
            </a:r>
            <a:r>
              <a:rPr lang="en-US" dirty="0" err="1"/>
              <a:t>comune</a:t>
            </a:r>
            <a:r>
              <a:rPr lang="en-US" dirty="0"/>
              <a:t> di Bergamo – </a:t>
            </a:r>
            <a:r>
              <a:rPr lang="en-US" dirty="0" err="1"/>
              <a:t>dati</a:t>
            </a:r>
            <a:r>
              <a:rPr lang="en-US" dirty="0"/>
              <a:t> ISTAT</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graphicFrame>
        <p:nvGraphicFramePr>
          <p:cNvPr id="6" name="Grafico 5"/>
          <p:cNvGraphicFramePr/>
          <p:nvPr/>
        </p:nvGraphicFramePr>
        <p:xfrm>
          <a:off x="148397" y="848813"/>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Grafico 6"/>
          <p:cNvGraphicFramePr/>
          <p:nvPr/>
        </p:nvGraphicFramePr>
        <p:xfrm>
          <a:off x="4371975" y="358046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CasellaDiTesto 7"/>
          <p:cNvSpPr txBox="1"/>
          <p:nvPr/>
        </p:nvSpPr>
        <p:spPr>
          <a:xfrm>
            <a:off x="4872411" y="1351475"/>
            <a:ext cx="3960732" cy="1754326"/>
          </a:xfrm>
          <a:prstGeom prst="rect">
            <a:avLst/>
          </a:prstGeom>
          <a:noFill/>
        </p:spPr>
        <p:txBody>
          <a:bodyPr wrap="square">
            <a:spAutoFit/>
          </a:bodyPr>
          <a:lstStyle/>
          <a:p>
            <a:pPr algn="just"/>
            <a:r>
              <a:rPr lang="it-IT" dirty="0">
                <a:effectLst/>
                <a:ea typeface="Calibri" panose="020F0502020204030204" pitchFamily="34" charset="0"/>
              </a:rPr>
              <a:t>Nell’anno in cui Bergamo è stata capitale italiana della cultura è stata superata per la prima volta la soglia dei 500 mila arrivi turistici e di 1 milione di presenze negli </a:t>
            </a:r>
            <a:r>
              <a:rPr lang="it-IT" dirty="0">
                <a:ea typeface="Calibri" panose="020F0502020204030204" pitchFamily="34" charset="0"/>
              </a:rPr>
              <a:t>esercizi ricettivi </a:t>
            </a:r>
            <a:r>
              <a:rPr lang="it-IT" dirty="0">
                <a:effectLst/>
                <a:ea typeface="Calibri" panose="020F0502020204030204" pitchFamily="34" charset="0"/>
              </a:rPr>
              <a:t>per una permanenza media di 1,98 giorni</a:t>
            </a:r>
            <a:endParaRPr lang="it-IT" dirty="0">
              <a:effectLst/>
              <a:ea typeface="Calibri" panose="020F0502020204030204" pitchFamily="34" charset="0"/>
            </a:endParaRPr>
          </a:p>
        </p:txBody>
      </p:sp>
      <p:sp>
        <p:nvSpPr>
          <p:cNvPr id="9" name="CasellaDiTesto 8"/>
          <p:cNvSpPr txBox="1"/>
          <p:nvPr/>
        </p:nvSpPr>
        <p:spPr>
          <a:xfrm>
            <a:off x="314259" y="4237830"/>
            <a:ext cx="3960732" cy="1477328"/>
          </a:xfrm>
          <a:prstGeom prst="rect">
            <a:avLst/>
          </a:prstGeom>
          <a:noFill/>
        </p:spPr>
        <p:txBody>
          <a:bodyPr wrap="square">
            <a:spAutoFit/>
          </a:bodyPr>
          <a:lstStyle/>
          <a:p>
            <a:pPr algn="just"/>
            <a:r>
              <a:rPr lang="it-IT" dirty="0">
                <a:effectLst/>
                <a:ea typeface="Calibri" panose="020F0502020204030204" pitchFamily="34" charset="0"/>
              </a:rPr>
              <a:t>Sono stati a</a:t>
            </a:r>
            <a:r>
              <a:rPr lang="it-IT" dirty="0">
                <a:ea typeface="Calibri" panose="020F0502020204030204" pitchFamily="34" charset="0"/>
              </a:rPr>
              <a:t>mpiamente superati i valori </a:t>
            </a:r>
            <a:r>
              <a:rPr lang="it-IT" dirty="0" err="1">
                <a:ea typeface="Calibri" panose="020F0502020204030204" pitchFamily="34" charset="0"/>
              </a:rPr>
              <a:t>pre</a:t>
            </a:r>
            <a:r>
              <a:rPr lang="it-IT" dirty="0">
                <a:ea typeface="Calibri" panose="020F0502020204030204" pitchFamily="34" charset="0"/>
              </a:rPr>
              <a:t>-covid (anno 2019), con una crescita rispetto al 2022 del 39,6% per quanto riguarda gli arrivi turistici e del 38,5% per quanto riguarda i pernottamenti</a:t>
            </a:r>
            <a:endParaRPr lang="it-IT" dirty="0">
              <a:effectLst/>
              <a:ea typeface="Calibri" panose="020F05020202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en-US" dirty="0"/>
              <a:t>Serie </a:t>
            </a:r>
            <a:r>
              <a:rPr lang="en-US" dirty="0" err="1"/>
              <a:t>storica</a:t>
            </a:r>
            <a:r>
              <a:rPr lang="en-US" dirty="0"/>
              <a:t> </a:t>
            </a:r>
            <a:r>
              <a:rPr lang="en-US" dirty="0" err="1"/>
              <a:t>dei</a:t>
            </a:r>
            <a:r>
              <a:rPr lang="en-US" dirty="0"/>
              <a:t> </a:t>
            </a:r>
            <a:r>
              <a:rPr lang="en-US" dirty="0" err="1"/>
              <a:t>flussi</a:t>
            </a:r>
            <a:r>
              <a:rPr lang="en-US" dirty="0"/>
              <a:t> </a:t>
            </a:r>
            <a:r>
              <a:rPr lang="en-US" dirty="0" err="1"/>
              <a:t>turistici</a:t>
            </a:r>
            <a:r>
              <a:rPr lang="en-US" dirty="0"/>
              <a:t> </a:t>
            </a:r>
            <a:r>
              <a:rPr lang="en-US" dirty="0" err="1"/>
              <a:t>nel</a:t>
            </a:r>
            <a:r>
              <a:rPr lang="en-US" dirty="0"/>
              <a:t> </a:t>
            </a:r>
            <a:r>
              <a:rPr lang="en-US" dirty="0" err="1"/>
              <a:t>comune</a:t>
            </a:r>
            <a:r>
              <a:rPr lang="en-US" dirty="0"/>
              <a:t> di Brescia – </a:t>
            </a:r>
            <a:r>
              <a:rPr lang="en-US" dirty="0" err="1"/>
              <a:t>dati</a:t>
            </a:r>
            <a:r>
              <a:rPr lang="en-US" dirty="0"/>
              <a:t> ISTAT</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graphicFrame>
        <p:nvGraphicFramePr>
          <p:cNvPr id="5" name="Grafico 4"/>
          <p:cNvGraphicFramePr/>
          <p:nvPr/>
        </p:nvGraphicFramePr>
        <p:xfrm>
          <a:off x="152399" y="855739"/>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Grafico 7"/>
          <p:cNvGraphicFramePr/>
          <p:nvPr/>
        </p:nvGraphicFramePr>
        <p:xfrm>
          <a:off x="4369675" y="3598939"/>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4872411" y="1490021"/>
            <a:ext cx="3960732" cy="1477328"/>
          </a:xfrm>
          <a:prstGeom prst="rect">
            <a:avLst/>
          </a:prstGeom>
          <a:noFill/>
        </p:spPr>
        <p:txBody>
          <a:bodyPr wrap="square">
            <a:spAutoFit/>
          </a:bodyPr>
          <a:lstStyle/>
          <a:p>
            <a:pPr algn="just"/>
            <a:r>
              <a:rPr lang="it-IT" dirty="0">
                <a:effectLst/>
                <a:ea typeface="Calibri" panose="020F0502020204030204" pitchFamily="34" charset="0"/>
              </a:rPr>
              <a:t>Anche i flussi turistici registrati nel comune di Brescia hanno fatto registrare nel 2023 numeri record: 358 mila arrivi e 829 mila presenze turistiche, con una permanenza media di 2,3 giorni</a:t>
            </a:r>
            <a:endParaRPr lang="it-IT" dirty="0">
              <a:effectLst/>
              <a:ea typeface="Calibri" panose="020F0502020204030204" pitchFamily="34" charset="0"/>
            </a:endParaRPr>
          </a:p>
        </p:txBody>
      </p:sp>
      <p:sp>
        <p:nvSpPr>
          <p:cNvPr id="9" name="CasellaDiTesto 8"/>
          <p:cNvSpPr txBox="1"/>
          <p:nvPr/>
        </p:nvSpPr>
        <p:spPr>
          <a:xfrm>
            <a:off x="314259" y="4237830"/>
            <a:ext cx="3960732" cy="1477328"/>
          </a:xfrm>
          <a:prstGeom prst="rect">
            <a:avLst/>
          </a:prstGeom>
          <a:noFill/>
        </p:spPr>
        <p:txBody>
          <a:bodyPr wrap="square">
            <a:spAutoFit/>
          </a:bodyPr>
          <a:lstStyle/>
          <a:p>
            <a:pPr algn="just"/>
            <a:r>
              <a:rPr lang="it-IT" dirty="0">
                <a:ea typeface="Calibri" panose="020F0502020204030204" pitchFamily="34" charset="0"/>
              </a:rPr>
              <a:t>La crescita rispetto al 2022 è stata del 29,3% per quanto riguarda gli arrivi turistici e del 18,9% per quanto riguarda il numero di pernottamenti negli esercizi ricettivi siti nel territorio comunale </a:t>
            </a:r>
            <a:endParaRPr lang="it-IT" dirty="0">
              <a:effectLst/>
              <a:ea typeface="Calibri" panose="020F050202020403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en-US" dirty="0"/>
              <a:t>Il </a:t>
            </a:r>
            <a:r>
              <a:rPr lang="en-US" dirty="0" err="1"/>
              <a:t>confronto</a:t>
            </a:r>
            <a:r>
              <a:rPr lang="en-US" dirty="0"/>
              <a:t> con </a:t>
            </a:r>
            <a:r>
              <a:rPr lang="en-US" dirty="0" err="1"/>
              <a:t>gli</a:t>
            </a:r>
            <a:r>
              <a:rPr lang="en-US" dirty="0"/>
              <a:t> </a:t>
            </a:r>
            <a:r>
              <a:rPr lang="en-US" dirty="0" err="1"/>
              <a:t>altri</a:t>
            </a:r>
            <a:r>
              <a:rPr lang="en-US" dirty="0"/>
              <a:t> </a:t>
            </a:r>
            <a:r>
              <a:rPr lang="en-US" dirty="0" err="1"/>
              <a:t>capoluoghi</a:t>
            </a:r>
            <a:r>
              <a:rPr lang="en-US" dirty="0"/>
              <a:t> di </a:t>
            </a:r>
            <a:r>
              <a:rPr lang="en-US" dirty="0" err="1"/>
              <a:t>provincia</a:t>
            </a:r>
            <a:r>
              <a:rPr lang="en-US" dirty="0"/>
              <a:t> – </a:t>
            </a:r>
            <a:r>
              <a:rPr lang="en-US" dirty="0" err="1"/>
              <a:t>dati</a:t>
            </a:r>
            <a:r>
              <a:rPr lang="en-US" dirty="0"/>
              <a:t> ISTAT</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graphicFrame>
        <p:nvGraphicFramePr>
          <p:cNvPr id="6" name="Grafico 5"/>
          <p:cNvGraphicFramePr/>
          <p:nvPr/>
        </p:nvGraphicFramePr>
        <p:xfrm>
          <a:off x="2286000" y="1248570"/>
          <a:ext cx="4572000" cy="2743200"/>
        </p:xfrm>
        <a:graphic>
          <a:graphicData uri="http://schemas.openxmlformats.org/drawingml/2006/chart">
            <c:chart xmlns:c="http://schemas.openxmlformats.org/drawingml/2006/chart" xmlns:r="http://schemas.openxmlformats.org/officeDocument/2006/relationships" r:id="rId1"/>
          </a:graphicData>
        </a:graphic>
      </p:graphicFrame>
      <p:sp>
        <p:nvSpPr>
          <p:cNvPr id="5" name="CasellaDiTesto 4"/>
          <p:cNvSpPr txBox="1"/>
          <p:nvPr/>
        </p:nvSpPr>
        <p:spPr>
          <a:xfrm>
            <a:off x="314259" y="4237830"/>
            <a:ext cx="8404868" cy="1200329"/>
          </a:xfrm>
          <a:prstGeom prst="rect">
            <a:avLst/>
          </a:prstGeom>
          <a:noFill/>
        </p:spPr>
        <p:txBody>
          <a:bodyPr wrap="square">
            <a:spAutoFit/>
          </a:bodyPr>
          <a:lstStyle/>
          <a:p>
            <a:pPr algn="just"/>
            <a:r>
              <a:rPr lang="it-IT" dirty="0">
                <a:ea typeface="Calibri" panose="020F0502020204030204" pitchFamily="34" charset="0"/>
              </a:rPr>
              <a:t>L’impatto che il titolo di capitale della cultura italiana ha avuto sul turismo risulta particolarmente evidente per il comune di Bergamo, che ha fatto registrare una variazione rispetto all’anno precedente del numero di arrivi e del numero di presenze ampiamente superiore alla media registrata negli altri capoluoghi di provincia</a:t>
            </a:r>
            <a:endParaRPr lang="it-IT" dirty="0">
              <a:effectLst/>
              <a:ea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en-US" dirty="0" err="1"/>
              <a:t>Flussi</a:t>
            </a:r>
            <a:r>
              <a:rPr lang="en-US" dirty="0"/>
              <a:t> </a:t>
            </a:r>
            <a:r>
              <a:rPr lang="en-US" dirty="0" err="1"/>
              <a:t>turistici</a:t>
            </a:r>
            <a:r>
              <a:rPr lang="en-US" dirty="0"/>
              <a:t> </a:t>
            </a:r>
            <a:r>
              <a:rPr lang="en-US" dirty="0" err="1"/>
              <a:t>mensili</a:t>
            </a:r>
            <a:r>
              <a:rPr lang="en-US" dirty="0"/>
              <a:t> </a:t>
            </a:r>
            <a:r>
              <a:rPr lang="en-US" dirty="0" err="1"/>
              <a:t>nel</a:t>
            </a:r>
            <a:r>
              <a:rPr lang="en-US" dirty="0"/>
              <a:t> </a:t>
            </a:r>
            <a:r>
              <a:rPr lang="en-US" dirty="0" err="1"/>
              <a:t>comune</a:t>
            </a:r>
            <a:r>
              <a:rPr lang="en-US" dirty="0"/>
              <a:t> di Bergamo – </a:t>
            </a:r>
            <a:r>
              <a:rPr lang="en-US" dirty="0" err="1"/>
              <a:t>dati</a:t>
            </a:r>
            <a:r>
              <a:rPr lang="en-US" dirty="0"/>
              <a:t> ISTAT</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graphicFrame>
        <p:nvGraphicFramePr>
          <p:cNvPr id="5" name="Grafico 4"/>
          <p:cNvGraphicFramePr/>
          <p:nvPr/>
        </p:nvGraphicFramePr>
        <p:xfrm>
          <a:off x="133930" y="862962"/>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7" name="Grafico 6"/>
          <p:cNvGraphicFramePr/>
          <p:nvPr/>
        </p:nvGraphicFramePr>
        <p:xfrm>
          <a:off x="4410358" y="3574467"/>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asellaDiTesto 5"/>
          <p:cNvSpPr txBox="1"/>
          <p:nvPr/>
        </p:nvSpPr>
        <p:spPr>
          <a:xfrm>
            <a:off x="4863778" y="1574109"/>
            <a:ext cx="3960732" cy="1200329"/>
          </a:xfrm>
          <a:prstGeom prst="rect">
            <a:avLst/>
          </a:prstGeom>
          <a:noFill/>
        </p:spPr>
        <p:txBody>
          <a:bodyPr wrap="square">
            <a:spAutoFit/>
          </a:bodyPr>
          <a:lstStyle/>
          <a:p>
            <a:pPr algn="just"/>
            <a:r>
              <a:rPr lang="it-IT" dirty="0">
                <a:effectLst/>
                <a:ea typeface="Calibri" panose="020F0502020204030204" pitchFamily="34" charset="0"/>
              </a:rPr>
              <a:t>L’incremento dei flussi turistici rispetto al 2022 è stato costante in tutti i mesi dell’anno in cui Bergamo ha sfoggiato il titolo di capitale italiana della cultura</a:t>
            </a:r>
            <a:endParaRPr lang="it-IT" dirty="0">
              <a:effectLst/>
              <a:ea typeface="Calibri" panose="020F0502020204030204" pitchFamily="34" charset="0"/>
            </a:endParaRPr>
          </a:p>
        </p:txBody>
      </p:sp>
      <p:sp>
        <p:nvSpPr>
          <p:cNvPr id="8" name="CasellaDiTesto 7"/>
          <p:cNvSpPr txBox="1"/>
          <p:nvPr/>
        </p:nvSpPr>
        <p:spPr>
          <a:xfrm>
            <a:off x="314259" y="4126994"/>
            <a:ext cx="3960732" cy="1477328"/>
          </a:xfrm>
          <a:prstGeom prst="rect">
            <a:avLst/>
          </a:prstGeom>
          <a:noFill/>
        </p:spPr>
        <p:txBody>
          <a:bodyPr wrap="square">
            <a:spAutoFit/>
          </a:bodyPr>
          <a:lstStyle/>
          <a:p>
            <a:pPr algn="just"/>
            <a:r>
              <a:rPr lang="it-IT" dirty="0">
                <a:effectLst/>
                <a:ea typeface="Calibri" panose="020F0502020204030204" pitchFamily="34" charset="0"/>
              </a:rPr>
              <a:t>La crescita maggiore si è </a:t>
            </a:r>
            <a:r>
              <a:rPr lang="it-IT" dirty="0">
                <a:ea typeface="Calibri" panose="020F0502020204030204" pitchFamily="34" charset="0"/>
              </a:rPr>
              <a:t>riscontrata nel mese dell’inaugurazione (gennaio 2023) – con arrivi più che raddoppiati – è nel complesso nei primi 5 mesi dell’anno e nel mese di settembre</a:t>
            </a:r>
            <a:endParaRPr lang="it-IT" dirty="0">
              <a:effectLst/>
              <a:ea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en-US" dirty="0" err="1"/>
              <a:t>Flussi</a:t>
            </a:r>
            <a:r>
              <a:rPr lang="en-US" dirty="0"/>
              <a:t> </a:t>
            </a:r>
            <a:r>
              <a:rPr lang="en-US" dirty="0" err="1"/>
              <a:t>turistici</a:t>
            </a:r>
            <a:r>
              <a:rPr lang="en-US" dirty="0"/>
              <a:t> </a:t>
            </a:r>
            <a:r>
              <a:rPr lang="en-US" dirty="0" err="1"/>
              <a:t>mensili</a:t>
            </a:r>
            <a:r>
              <a:rPr lang="en-US" dirty="0"/>
              <a:t> </a:t>
            </a:r>
            <a:r>
              <a:rPr lang="en-US" dirty="0" err="1"/>
              <a:t>nel</a:t>
            </a:r>
            <a:r>
              <a:rPr lang="en-US" dirty="0"/>
              <a:t> </a:t>
            </a:r>
            <a:r>
              <a:rPr lang="en-US" dirty="0" err="1"/>
              <a:t>comune</a:t>
            </a:r>
            <a:r>
              <a:rPr lang="en-US" dirty="0"/>
              <a:t> di Brescia – </a:t>
            </a:r>
            <a:r>
              <a:rPr lang="en-US" dirty="0" err="1"/>
              <a:t>dati</a:t>
            </a:r>
            <a:r>
              <a:rPr lang="en-US" dirty="0"/>
              <a:t> ISTAT</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graphicFrame>
        <p:nvGraphicFramePr>
          <p:cNvPr id="9" name="Grafico 8"/>
          <p:cNvGraphicFramePr/>
          <p:nvPr/>
        </p:nvGraphicFramePr>
        <p:xfrm>
          <a:off x="139163" y="893619"/>
          <a:ext cx="4572000" cy="274320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0" name="Grafico 9"/>
          <p:cNvGraphicFramePr/>
          <p:nvPr/>
        </p:nvGraphicFramePr>
        <p:xfrm>
          <a:off x="4390447" y="3555913"/>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4863778" y="1574109"/>
            <a:ext cx="3960732" cy="1200329"/>
          </a:xfrm>
          <a:prstGeom prst="rect">
            <a:avLst/>
          </a:prstGeom>
          <a:noFill/>
        </p:spPr>
        <p:txBody>
          <a:bodyPr wrap="square">
            <a:spAutoFit/>
          </a:bodyPr>
          <a:lstStyle/>
          <a:p>
            <a:pPr algn="just"/>
            <a:r>
              <a:rPr lang="it-IT" dirty="0">
                <a:effectLst/>
                <a:ea typeface="Calibri" panose="020F0502020204030204" pitchFamily="34" charset="0"/>
              </a:rPr>
              <a:t>Anche nel comune di Brescia l’incremento dei flussi turistici rispetto al 2022 è stato costante in tutti i mesi dell’anno</a:t>
            </a:r>
            <a:endParaRPr lang="it-IT" dirty="0">
              <a:effectLst/>
              <a:ea typeface="Calibri" panose="020F0502020204030204" pitchFamily="34" charset="0"/>
            </a:endParaRPr>
          </a:p>
        </p:txBody>
      </p:sp>
      <p:sp>
        <p:nvSpPr>
          <p:cNvPr id="6" name="CasellaDiTesto 5"/>
          <p:cNvSpPr txBox="1"/>
          <p:nvPr/>
        </p:nvSpPr>
        <p:spPr>
          <a:xfrm>
            <a:off x="314259" y="4318112"/>
            <a:ext cx="3960732" cy="1200329"/>
          </a:xfrm>
          <a:prstGeom prst="rect">
            <a:avLst/>
          </a:prstGeom>
          <a:noFill/>
        </p:spPr>
        <p:txBody>
          <a:bodyPr wrap="square">
            <a:spAutoFit/>
          </a:bodyPr>
          <a:lstStyle/>
          <a:p>
            <a:pPr algn="just"/>
            <a:r>
              <a:rPr lang="it-IT" dirty="0">
                <a:effectLst/>
                <a:ea typeface="Calibri" panose="020F0502020204030204" pitchFamily="34" charset="0"/>
              </a:rPr>
              <a:t>Anche per Brescia la crescita maggiore si è </a:t>
            </a:r>
            <a:r>
              <a:rPr lang="it-IT" dirty="0">
                <a:ea typeface="Calibri" panose="020F0502020204030204" pitchFamily="34" charset="0"/>
              </a:rPr>
              <a:t>registrata nei mesi di gennaio e febbraio, con incrementi significativi dei flussi turistici anche nel mese di luglio</a:t>
            </a:r>
            <a:endParaRPr lang="it-IT" dirty="0">
              <a:effectLst/>
              <a:ea typeface="Calibri" panose="020F050202020403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p:cNvSpPr/>
          <p:nvPr/>
        </p:nvSpPr>
        <p:spPr>
          <a:xfrm>
            <a:off x="845820" y="2130229"/>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err="1">
                <a:solidFill>
                  <a:schemeClr val="bg1">
                    <a:lumMod val="65000"/>
                  </a:schemeClr>
                </a:solidFill>
              </a:rPr>
              <a:t>Contesto</a:t>
            </a:r>
            <a:r>
              <a:rPr lang="fr-FR" sz="1400" dirty="0">
                <a:solidFill>
                  <a:schemeClr val="bg1">
                    <a:lumMod val="65000"/>
                  </a:schemeClr>
                </a:solidFill>
              </a:rPr>
              <a:t>: </a:t>
            </a:r>
            <a:r>
              <a:rPr lang="fr-FR" sz="1400" dirty="0" err="1">
                <a:solidFill>
                  <a:schemeClr val="bg1">
                    <a:lumMod val="65000"/>
                  </a:schemeClr>
                </a:solidFill>
              </a:rPr>
              <a:t>Bergamo</a:t>
            </a:r>
            <a:r>
              <a:rPr lang="fr-FR" sz="1400" dirty="0">
                <a:solidFill>
                  <a:schemeClr val="bg1">
                    <a:lumMod val="65000"/>
                  </a:schemeClr>
                </a:solidFill>
              </a:rPr>
              <a:t> Brescia </a:t>
            </a:r>
            <a:r>
              <a:rPr lang="fr-FR" sz="1400" dirty="0" err="1">
                <a:solidFill>
                  <a:schemeClr val="bg1">
                    <a:lumMod val="65000"/>
                  </a:schemeClr>
                </a:solidFill>
              </a:rPr>
              <a:t>Capitali</a:t>
            </a:r>
            <a:r>
              <a:rPr lang="fr-FR" sz="1400" dirty="0">
                <a:solidFill>
                  <a:schemeClr val="bg1">
                    <a:lumMod val="65000"/>
                  </a:schemeClr>
                </a:solidFill>
              </a:rPr>
              <a:t> </a:t>
            </a:r>
            <a:r>
              <a:rPr lang="fr-FR" sz="1400" dirty="0" err="1">
                <a:solidFill>
                  <a:schemeClr val="bg1">
                    <a:lumMod val="65000"/>
                  </a:schemeClr>
                </a:solidFill>
              </a:rPr>
              <a:t>della</a:t>
            </a:r>
            <a:r>
              <a:rPr lang="fr-FR" sz="1400" dirty="0">
                <a:solidFill>
                  <a:schemeClr val="bg1">
                    <a:lumMod val="65000"/>
                  </a:schemeClr>
                </a:solidFill>
              </a:rPr>
              <a:t> </a:t>
            </a:r>
            <a:r>
              <a:rPr lang="fr-FR" sz="1400" dirty="0" err="1">
                <a:solidFill>
                  <a:schemeClr val="bg1">
                    <a:lumMod val="65000"/>
                  </a:schemeClr>
                </a:solidFill>
              </a:rPr>
              <a:t>cultura</a:t>
            </a:r>
            <a:r>
              <a:rPr lang="fr-FR" sz="1400" dirty="0">
                <a:solidFill>
                  <a:schemeClr val="bg1">
                    <a:lumMod val="65000"/>
                  </a:schemeClr>
                </a:solidFill>
              </a:rPr>
              <a:t> 2023</a:t>
            </a:r>
            <a:endParaRPr lang="fr-FR" sz="1400" dirty="0">
              <a:solidFill>
                <a:schemeClr val="bg1">
                  <a:lumMod val="65000"/>
                </a:schemeClr>
              </a:solidFill>
            </a:endParaRPr>
          </a:p>
        </p:txBody>
      </p:sp>
      <p:sp>
        <p:nvSpPr>
          <p:cNvPr id="6" name="Segnaposto testo 5"/>
          <p:cNvSpPr>
            <a:spLocks noGrp="1"/>
          </p:cNvSpPr>
          <p:nvPr>
            <p:ph type="body" sz="quarter" idx="17"/>
          </p:nvPr>
        </p:nvSpPr>
        <p:spPr/>
        <p:txBody>
          <a:bodyPr/>
          <a:lstStyle/>
          <a:p>
            <a:r>
              <a:rPr lang="fr-FR" dirty="0" err="1"/>
              <a:t>Summary</a:t>
            </a:r>
            <a:endParaRPr lang="fr-FR" dirty="0"/>
          </a:p>
        </p:txBody>
      </p:sp>
      <p:sp>
        <p:nvSpPr>
          <p:cNvPr id="5" name="Segnaposto numero diapositiva 4"/>
          <p:cNvSpPr>
            <a:spLocks noGrp="1"/>
          </p:cNvSpPr>
          <p:nvPr>
            <p:ph type="sldNum" sz="quarter" idx="14"/>
          </p:nvPr>
        </p:nvSpPr>
        <p:spPr/>
        <p:txBody>
          <a:bodyPr/>
          <a:lstStyle/>
          <a:p>
            <a:fld id="{00000000-1234-1234-1234-123412341234}" type="slidenum">
              <a:rPr lang="it-IT" smtClean="0"/>
            </a:fld>
            <a:endParaRPr lang="it-IT"/>
          </a:p>
        </p:txBody>
      </p:sp>
      <p:sp>
        <p:nvSpPr>
          <p:cNvPr id="9" name="Rettangolo con angoli arrotondati 8"/>
          <p:cNvSpPr/>
          <p:nvPr/>
        </p:nvSpPr>
        <p:spPr>
          <a:xfrm>
            <a:off x="845822" y="2767599"/>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a:solidFill>
                  <a:schemeClr val="bg1">
                    <a:lumMod val="65000"/>
                  </a:schemeClr>
                </a:solidFill>
              </a:rPr>
              <a:t>Dati </a:t>
            </a:r>
            <a:r>
              <a:rPr lang="fr-FR" sz="1400" dirty="0" err="1">
                <a:solidFill>
                  <a:schemeClr val="bg1">
                    <a:lumMod val="65000"/>
                  </a:schemeClr>
                </a:solidFill>
              </a:rPr>
              <a:t>telefonia</a:t>
            </a:r>
            <a:r>
              <a:rPr lang="fr-FR" sz="1400" dirty="0">
                <a:solidFill>
                  <a:schemeClr val="bg1">
                    <a:lumMod val="65000"/>
                  </a:schemeClr>
                </a:solidFill>
              </a:rPr>
              <a:t> mobile</a:t>
            </a:r>
            <a:endParaRPr lang="fr-FR" sz="1400" dirty="0">
              <a:solidFill>
                <a:schemeClr val="bg1">
                  <a:lumMod val="65000"/>
                </a:schemeClr>
              </a:solidFill>
            </a:endParaRPr>
          </a:p>
        </p:txBody>
      </p:sp>
      <p:sp>
        <p:nvSpPr>
          <p:cNvPr id="10" name="Rettangolo con angoli arrotondati 9"/>
          <p:cNvSpPr/>
          <p:nvPr/>
        </p:nvSpPr>
        <p:spPr>
          <a:xfrm>
            <a:off x="845822" y="3369721"/>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bg1">
                    <a:lumMod val="65000"/>
                  </a:schemeClr>
                </a:solidFill>
              </a:rPr>
              <a:t>Rilevazione Istat</a:t>
            </a:r>
            <a:endParaRPr lang="it-IT" sz="1400" dirty="0">
              <a:solidFill>
                <a:schemeClr val="bg1">
                  <a:lumMod val="65000"/>
                </a:schemeClr>
              </a:solidFill>
            </a:endParaRPr>
          </a:p>
        </p:txBody>
      </p:sp>
      <p:sp>
        <p:nvSpPr>
          <p:cNvPr id="11" name="Rettangolo con angoli arrotondati 10"/>
          <p:cNvSpPr/>
          <p:nvPr/>
        </p:nvSpPr>
        <p:spPr>
          <a:xfrm>
            <a:off x="845821" y="4007090"/>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tx1"/>
                </a:solidFill>
              </a:rPr>
              <a:t>Imposta di soggiorno</a:t>
            </a:r>
            <a:endParaRPr lang="it-IT" sz="1400" dirty="0">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p:cNvSpPr/>
          <p:nvPr/>
        </p:nvSpPr>
        <p:spPr>
          <a:xfrm>
            <a:off x="845820" y="2130229"/>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err="1">
                <a:solidFill>
                  <a:schemeClr val="tx1"/>
                </a:solidFill>
              </a:rPr>
              <a:t>Contesto</a:t>
            </a:r>
            <a:r>
              <a:rPr lang="fr-FR" sz="1400" dirty="0">
                <a:solidFill>
                  <a:schemeClr val="tx1"/>
                </a:solidFill>
              </a:rPr>
              <a:t>: </a:t>
            </a:r>
            <a:r>
              <a:rPr lang="fr-FR" sz="1400" dirty="0" err="1">
                <a:solidFill>
                  <a:schemeClr val="tx1"/>
                </a:solidFill>
              </a:rPr>
              <a:t>Bergamo</a:t>
            </a:r>
            <a:r>
              <a:rPr lang="fr-FR" sz="1400" dirty="0">
                <a:solidFill>
                  <a:schemeClr val="tx1"/>
                </a:solidFill>
              </a:rPr>
              <a:t> Brescia </a:t>
            </a:r>
            <a:r>
              <a:rPr lang="fr-FR" sz="1400" dirty="0" err="1">
                <a:solidFill>
                  <a:schemeClr val="tx1"/>
                </a:solidFill>
              </a:rPr>
              <a:t>Capitali</a:t>
            </a:r>
            <a:r>
              <a:rPr lang="fr-FR" sz="1400" dirty="0">
                <a:solidFill>
                  <a:schemeClr val="tx1"/>
                </a:solidFill>
              </a:rPr>
              <a:t> </a:t>
            </a:r>
            <a:r>
              <a:rPr lang="fr-FR" sz="1400" dirty="0" err="1">
                <a:solidFill>
                  <a:schemeClr val="tx1"/>
                </a:solidFill>
              </a:rPr>
              <a:t>della</a:t>
            </a:r>
            <a:r>
              <a:rPr lang="fr-FR" sz="1400" dirty="0">
                <a:solidFill>
                  <a:schemeClr val="tx1"/>
                </a:solidFill>
              </a:rPr>
              <a:t> </a:t>
            </a:r>
            <a:r>
              <a:rPr lang="fr-FR" sz="1400" dirty="0" err="1">
                <a:solidFill>
                  <a:schemeClr val="tx1"/>
                </a:solidFill>
              </a:rPr>
              <a:t>cultura</a:t>
            </a:r>
            <a:r>
              <a:rPr lang="fr-FR" sz="1400" dirty="0">
                <a:solidFill>
                  <a:schemeClr val="tx1"/>
                </a:solidFill>
              </a:rPr>
              <a:t> 2023</a:t>
            </a:r>
            <a:endParaRPr lang="fr-FR" sz="1400" dirty="0">
              <a:solidFill>
                <a:schemeClr val="tx1"/>
              </a:solidFill>
            </a:endParaRPr>
          </a:p>
        </p:txBody>
      </p:sp>
      <p:sp>
        <p:nvSpPr>
          <p:cNvPr id="6" name="Segnaposto testo 5"/>
          <p:cNvSpPr>
            <a:spLocks noGrp="1"/>
          </p:cNvSpPr>
          <p:nvPr>
            <p:ph type="body" sz="quarter" idx="17"/>
          </p:nvPr>
        </p:nvSpPr>
        <p:spPr/>
        <p:txBody>
          <a:bodyPr/>
          <a:lstStyle/>
          <a:p>
            <a:r>
              <a:rPr lang="fr-FR" dirty="0" err="1"/>
              <a:t>Summary</a:t>
            </a:r>
            <a:endParaRPr lang="fr-FR" dirty="0"/>
          </a:p>
        </p:txBody>
      </p:sp>
      <p:sp>
        <p:nvSpPr>
          <p:cNvPr id="5" name="Segnaposto numero diapositiva 4"/>
          <p:cNvSpPr>
            <a:spLocks noGrp="1"/>
          </p:cNvSpPr>
          <p:nvPr>
            <p:ph type="sldNum" sz="quarter" idx="14"/>
          </p:nvPr>
        </p:nvSpPr>
        <p:spPr/>
        <p:txBody>
          <a:bodyPr/>
          <a:lstStyle/>
          <a:p>
            <a:fld id="{00000000-1234-1234-1234-123412341234}" type="slidenum">
              <a:rPr lang="it-IT" smtClean="0"/>
            </a:fld>
            <a:endParaRPr lang="it-IT"/>
          </a:p>
        </p:txBody>
      </p:sp>
      <p:sp>
        <p:nvSpPr>
          <p:cNvPr id="9" name="Rettangolo con angoli arrotondati 8"/>
          <p:cNvSpPr/>
          <p:nvPr/>
        </p:nvSpPr>
        <p:spPr>
          <a:xfrm>
            <a:off x="845822" y="2767599"/>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a:solidFill>
                  <a:schemeClr val="tx1"/>
                </a:solidFill>
              </a:rPr>
              <a:t>Dati </a:t>
            </a:r>
            <a:r>
              <a:rPr lang="fr-FR" sz="1400" dirty="0" err="1">
                <a:solidFill>
                  <a:schemeClr val="tx1"/>
                </a:solidFill>
              </a:rPr>
              <a:t>telefonia</a:t>
            </a:r>
            <a:r>
              <a:rPr lang="fr-FR" sz="1400" dirty="0">
                <a:solidFill>
                  <a:schemeClr val="tx1"/>
                </a:solidFill>
              </a:rPr>
              <a:t> mobile</a:t>
            </a:r>
            <a:endParaRPr lang="fr-FR" sz="1400" dirty="0">
              <a:solidFill>
                <a:schemeClr val="tx1"/>
              </a:solidFill>
            </a:endParaRPr>
          </a:p>
        </p:txBody>
      </p:sp>
      <p:sp>
        <p:nvSpPr>
          <p:cNvPr id="10" name="Rettangolo con angoli arrotondati 9"/>
          <p:cNvSpPr/>
          <p:nvPr/>
        </p:nvSpPr>
        <p:spPr>
          <a:xfrm>
            <a:off x="845822" y="3369721"/>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tx1"/>
                </a:solidFill>
              </a:rPr>
              <a:t>Rilevazione Istat</a:t>
            </a:r>
            <a:endParaRPr lang="it-IT" sz="1400" dirty="0">
              <a:solidFill>
                <a:schemeClr val="tx1"/>
              </a:solidFill>
            </a:endParaRPr>
          </a:p>
        </p:txBody>
      </p:sp>
      <p:sp>
        <p:nvSpPr>
          <p:cNvPr id="11" name="Rettangolo con angoli arrotondati 10"/>
          <p:cNvSpPr/>
          <p:nvPr/>
        </p:nvSpPr>
        <p:spPr>
          <a:xfrm>
            <a:off x="845821" y="4007090"/>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tx1"/>
                </a:solidFill>
              </a:rPr>
              <a:t>Imposta di soggiorno</a:t>
            </a:r>
            <a:endParaRPr lang="it-IT" sz="14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8" name="Segnaposto testo 7"/>
          <p:cNvSpPr>
            <a:spLocks noGrp="1"/>
          </p:cNvSpPr>
          <p:nvPr>
            <p:ph type="body" sz="quarter" idx="17"/>
          </p:nvPr>
        </p:nvSpPr>
        <p:spPr/>
        <p:txBody>
          <a:bodyPr/>
          <a:lstStyle/>
          <a:p>
            <a:r>
              <a:rPr lang="it-IT" dirty="0"/>
              <a:t>Imposta di soggiorno</a:t>
            </a:r>
            <a:endParaRPr lang="it-IT"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14" name="CasellaDiTesto 13"/>
          <p:cNvSpPr txBox="1"/>
          <p:nvPr/>
        </p:nvSpPr>
        <p:spPr>
          <a:xfrm>
            <a:off x="566334" y="1436308"/>
            <a:ext cx="8112631" cy="2262158"/>
          </a:xfrm>
          <a:prstGeom prst="rect">
            <a:avLst/>
          </a:prstGeom>
          <a:noFill/>
        </p:spPr>
        <p:txBody>
          <a:bodyPr wrap="square">
            <a:spAutoFit/>
          </a:bodyPr>
          <a:lstStyle/>
          <a:p>
            <a:pPr algn="just">
              <a:spcAft>
                <a:spcPts val="1800"/>
              </a:spcAft>
            </a:pPr>
            <a:r>
              <a:rPr lang="it-IT" dirty="0"/>
              <a:t>L’imposta di soggiorno è un tributo locale, applicata a carico di chi </a:t>
            </a:r>
            <a:r>
              <a:rPr lang="it-IT" b="1" dirty="0"/>
              <a:t>soggiorna (o pernotta)</a:t>
            </a:r>
            <a:r>
              <a:rPr lang="it-IT" dirty="0"/>
              <a:t> in una struttura ricettiva che si trova in un Comune, differente dal proprio Comune di residenza, in cui tale imposta è stata istituita.</a:t>
            </a:r>
            <a:endParaRPr lang="it-IT" dirty="0"/>
          </a:p>
          <a:p>
            <a:pPr algn="just">
              <a:spcAft>
                <a:spcPts val="1800"/>
              </a:spcAft>
            </a:pPr>
            <a:r>
              <a:rPr lang="it-IT" b="0" i="0" dirty="0">
                <a:effectLst/>
                <a:latin typeface="-apple-system"/>
              </a:rPr>
              <a:t>Il </a:t>
            </a:r>
            <a:r>
              <a:rPr lang="it-IT" b="1" i="0" dirty="0">
                <a:effectLst/>
                <a:latin typeface="-apple-system"/>
              </a:rPr>
              <a:t>presupposto dell’imposta</a:t>
            </a:r>
            <a:r>
              <a:rPr lang="it-IT" b="0" i="0" dirty="0">
                <a:effectLst/>
                <a:latin typeface="-apple-system"/>
              </a:rPr>
              <a:t> di soggiorno è individuato nell’alloggio nelle strutture ricettive ubicate nel territorio dei comuni capoluogo di provincia, delle unioni di comuni, nonché dei comuni inclusi negli elenchi delle località turistiche o delle città d'arte predisposti da ciascuna Regione.</a:t>
            </a:r>
            <a:endParaRPr lang="it-IT" b="0" i="0" dirty="0">
              <a:effectLst/>
              <a:latin typeface="-apple-syste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8" name="Segnaposto testo 7"/>
          <p:cNvSpPr>
            <a:spLocks noGrp="1"/>
          </p:cNvSpPr>
          <p:nvPr>
            <p:ph type="body" sz="quarter" idx="17"/>
          </p:nvPr>
        </p:nvSpPr>
        <p:spPr/>
        <p:txBody>
          <a:bodyPr/>
          <a:lstStyle/>
          <a:p>
            <a:r>
              <a:rPr lang="it-IT" dirty="0"/>
              <a:t>Imposta di soggiorno</a:t>
            </a:r>
            <a:endParaRPr lang="it-IT"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graphicFrame>
        <p:nvGraphicFramePr>
          <p:cNvPr id="12" name="Grafico 11"/>
          <p:cNvGraphicFramePr/>
          <p:nvPr/>
        </p:nvGraphicFramePr>
        <p:xfrm>
          <a:off x="1822406" y="3394060"/>
          <a:ext cx="5543949" cy="2450319"/>
        </p:xfrm>
        <a:graphic>
          <a:graphicData uri="http://schemas.openxmlformats.org/drawingml/2006/chart">
            <c:chart xmlns:c="http://schemas.openxmlformats.org/drawingml/2006/chart" xmlns:r="http://schemas.openxmlformats.org/officeDocument/2006/relationships" r:id="rId1"/>
          </a:graphicData>
        </a:graphic>
      </p:graphicFrame>
      <p:sp>
        <p:nvSpPr>
          <p:cNvPr id="16" name="CasellaDiTesto 15"/>
          <p:cNvSpPr txBox="1"/>
          <p:nvPr/>
        </p:nvSpPr>
        <p:spPr>
          <a:xfrm>
            <a:off x="623971" y="1054958"/>
            <a:ext cx="7991973" cy="2339102"/>
          </a:xfrm>
          <a:prstGeom prst="rect">
            <a:avLst/>
          </a:prstGeom>
          <a:noFill/>
        </p:spPr>
        <p:txBody>
          <a:bodyPr wrap="square" rtlCol="0">
            <a:spAutoFit/>
          </a:bodyPr>
          <a:lstStyle/>
          <a:p>
            <a:pPr algn="just">
              <a:spcAft>
                <a:spcPts val="1200"/>
              </a:spcAft>
            </a:pPr>
            <a:r>
              <a:rPr lang="it-IT" dirty="0"/>
              <a:t>Nel 2023 il gettito dell’imposta di soggiorno nel Comune di Bergamo è aumentato del 52%  rispetto al 2022, dovuto </a:t>
            </a:r>
            <a:r>
              <a:rPr lang="it-IT" b="1" dirty="0"/>
              <a:t>anche a un aumento della tariffa applicata</a:t>
            </a:r>
            <a:r>
              <a:rPr lang="it-IT" dirty="0"/>
              <a:t> nel secondo semestre dell’anno. </a:t>
            </a:r>
            <a:endParaRPr lang="it-IT" dirty="0"/>
          </a:p>
          <a:p>
            <a:pPr algn="just">
              <a:spcAft>
                <a:spcPts val="1200"/>
              </a:spcAft>
            </a:pPr>
            <a:r>
              <a:rPr lang="it-IT" dirty="0"/>
              <a:t>A Brescia l’incremento del gettito dell’imposta di soggiorno è stato del 10%. Non ci sono stati interventi correttivi sull’imposta nel periodo considerato. </a:t>
            </a:r>
            <a:endParaRPr lang="it-IT" dirty="0"/>
          </a:p>
          <a:p>
            <a:pPr algn="just">
              <a:spcAft>
                <a:spcPts val="1200"/>
              </a:spcAft>
            </a:pPr>
            <a:r>
              <a:rPr lang="it-IT" dirty="0"/>
              <a:t>Effetto positivo prosegue anche nel 2024 (plausibilmente dovuto a un periodo di </a:t>
            </a:r>
            <a:r>
              <a:rPr lang="it-IT" i="1" dirty="0"/>
              <a:t>trascinamento</a:t>
            </a:r>
            <a:r>
              <a:rPr lang="it-IT" dirty="0"/>
              <a:t> dell’incasso).</a:t>
            </a:r>
            <a:endParaRPr lang="it-IT" dirty="0"/>
          </a:p>
        </p:txBody>
      </p:sp>
      <p:sp>
        <p:nvSpPr>
          <p:cNvPr id="3" name="CasellaDiTesto 2"/>
          <p:cNvSpPr txBox="1"/>
          <p:nvPr/>
        </p:nvSpPr>
        <p:spPr>
          <a:xfrm>
            <a:off x="1937505" y="5803042"/>
            <a:ext cx="5428851" cy="461665"/>
          </a:xfrm>
          <a:prstGeom prst="rect">
            <a:avLst/>
          </a:prstGeom>
          <a:noFill/>
        </p:spPr>
        <p:txBody>
          <a:bodyPr wrap="square" rtlCol="0">
            <a:spAutoFit/>
          </a:bodyPr>
          <a:lstStyle/>
          <a:p>
            <a:pPr algn="just"/>
            <a:r>
              <a:rPr lang="it-IT" sz="1200" dirty="0"/>
              <a:t>NB: I dati semestrali sono cumulati annualmente: a giugno i dati mostrano i primi 6 mesi dell’anno, a dicembre tutti e 12 i mesi dell’anno.</a:t>
            </a:r>
            <a:endParaRPr lang="it-IT" sz="1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6" name="Segnaposto testo 5"/>
          <p:cNvSpPr>
            <a:spLocks noGrp="1"/>
          </p:cNvSpPr>
          <p:nvPr>
            <p:ph type="body" sz="quarter" idx="17"/>
          </p:nvPr>
        </p:nvSpPr>
        <p:spPr/>
        <p:txBody>
          <a:bodyPr/>
          <a:lstStyle/>
          <a:p>
            <a:r>
              <a:rPr lang="it-IT" dirty="0"/>
              <a:t>Confronto fonti</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5" name="CasellaDiTesto 4"/>
          <p:cNvSpPr txBox="1"/>
          <p:nvPr/>
        </p:nvSpPr>
        <p:spPr>
          <a:xfrm>
            <a:off x="738984" y="1582340"/>
            <a:ext cx="7688844" cy="3726533"/>
          </a:xfrm>
          <a:prstGeom prst="rect">
            <a:avLst/>
          </a:prstGeom>
          <a:noFill/>
        </p:spPr>
        <p:txBody>
          <a:bodyPr wrap="square">
            <a:spAutoFit/>
          </a:bodyPr>
          <a:lstStyle/>
          <a:p>
            <a:pPr algn="just">
              <a:lnSpc>
                <a:spcPct val="120000"/>
              </a:lnSpc>
            </a:pPr>
            <a:r>
              <a:rPr lang="it-IT" dirty="0">
                <a:ea typeface="Calibri" panose="020F0502020204030204" pitchFamily="34" charset="0"/>
              </a:rPr>
              <a:t>L’utilizzo di dati provenienti da diverse fonti consente al policy maker locale e regionale di avere un </a:t>
            </a:r>
            <a:r>
              <a:rPr lang="it-IT" b="1" dirty="0">
                <a:ea typeface="Calibri" panose="020F0502020204030204" pitchFamily="34" charset="0"/>
              </a:rPr>
              <a:t>monitoraggio tempestivo </a:t>
            </a:r>
            <a:r>
              <a:rPr lang="it-IT" dirty="0">
                <a:ea typeface="Calibri" panose="020F0502020204030204" pitchFamily="34" charset="0"/>
              </a:rPr>
              <a:t>dell’andamento dei grandi eventi e di confrontarlo con dati statistici accurati, oltre a conoscere possibili riflessi sui conti pubblici (vedi tassa di soggiorno).</a:t>
            </a:r>
            <a:endParaRPr lang="it-IT" dirty="0">
              <a:ea typeface="Calibri" panose="020F0502020204030204" pitchFamily="34" charset="0"/>
            </a:endParaRPr>
          </a:p>
          <a:p>
            <a:pPr algn="just">
              <a:lnSpc>
                <a:spcPct val="120000"/>
              </a:lnSpc>
            </a:pPr>
            <a:endParaRPr lang="it-IT" dirty="0">
              <a:effectLst/>
              <a:ea typeface="Calibri" panose="020F0502020204030204" pitchFamily="34" charset="0"/>
            </a:endParaRPr>
          </a:p>
          <a:p>
            <a:pPr algn="just">
              <a:lnSpc>
                <a:spcPct val="120000"/>
              </a:lnSpc>
            </a:pPr>
            <a:r>
              <a:rPr lang="it-IT" dirty="0">
                <a:ea typeface="Calibri" panose="020F0502020204030204" pitchFamily="34" charset="0"/>
              </a:rPr>
              <a:t>L’attendibilità di tale dato è testimoniata dalla concordanza delle tendenze rappresentate dalle  diverse fonti dati, in sintesi:</a:t>
            </a:r>
            <a:endParaRPr lang="it-IT" dirty="0">
              <a:ea typeface="Calibri" panose="020F0502020204030204" pitchFamily="34" charset="0"/>
            </a:endParaRPr>
          </a:p>
          <a:p>
            <a:pPr marL="285750" indent="-285750" algn="just">
              <a:lnSpc>
                <a:spcPct val="120000"/>
              </a:lnSpc>
              <a:buFont typeface="Arial" panose="020B0604020202020204" pitchFamily="34" charset="0"/>
              <a:buChar char="•"/>
            </a:pPr>
            <a:r>
              <a:rPr lang="it-IT" dirty="0">
                <a:ea typeface="Calibri" panose="020F0502020204030204" pitchFamily="34" charset="0"/>
              </a:rPr>
              <a:t>Effetto positivo di Capitale della cultura con aumento delle presenze turistiche dei Comuni di Bergamo e Brescia</a:t>
            </a:r>
            <a:endParaRPr lang="it-IT" dirty="0">
              <a:ea typeface="Calibri" panose="020F0502020204030204" pitchFamily="34" charset="0"/>
            </a:endParaRPr>
          </a:p>
          <a:p>
            <a:pPr marL="285750" indent="-285750" algn="just">
              <a:lnSpc>
                <a:spcPct val="120000"/>
              </a:lnSpc>
              <a:buFont typeface="Arial" panose="020B0604020202020204" pitchFamily="34" charset="0"/>
              <a:buChar char="•"/>
            </a:pPr>
            <a:r>
              <a:rPr lang="it-IT" dirty="0">
                <a:ea typeface="Calibri" panose="020F0502020204030204" pitchFamily="34" charset="0"/>
              </a:rPr>
              <a:t>A</a:t>
            </a:r>
            <a:r>
              <a:rPr lang="it-IT" dirty="0">
                <a:effectLst/>
                <a:ea typeface="Calibri" panose="020F0502020204030204" pitchFamily="34" charset="0"/>
              </a:rPr>
              <a:t>umento più significativo nel comune di Bergamo soprattutto </a:t>
            </a:r>
            <a:r>
              <a:rPr lang="it-IT" dirty="0">
                <a:ea typeface="Calibri" panose="020F0502020204030204" pitchFamily="34" charset="0"/>
              </a:rPr>
              <a:t>nella prima parte del 2023</a:t>
            </a:r>
            <a:endParaRPr lang="it-IT" dirty="0">
              <a:ea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ctrTitle"/>
          </p:nvPr>
        </p:nvSpPr>
        <p:spPr/>
        <p:txBody>
          <a:bodyPr/>
          <a:lstStyle/>
          <a:p>
            <a:r>
              <a:rPr lang="en-US" dirty="0" err="1"/>
              <a:t>Grazie</a:t>
            </a:r>
            <a:r>
              <a:rPr lang="en-US" dirty="0"/>
              <a:t> per </a:t>
            </a:r>
            <a:r>
              <a:rPr lang="en-US" dirty="0" err="1"/>
              <a:t>l’attenzione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p:cNvSpPr/>
          <p:nvPr/>
        </p:nvSpPr>
        <p:spPr>
          <a:xfrm>
            <a:off x="845820" y="2130229"/>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err="1">
                <a:solidFill>
                  <a:schemeClr val="tx1"/>
                </a:solidFill>
              </a:rPr>
              <a:t>Contesto</a:t>
            </a:r>
            <a:r>
              <a:rPr lang="fr-FR" sz="1400" dirty="0">
                <a:solidFill>
                  <a:schemeClr val="tx1"/>
                </a:solidFill>
              </a:rPr>
              <a:t>: </a:t>
            </a:r>
            <a:r>
              <a:rPr lang="fr-FR" sz="1400" dirty="0" err="1">
                <a:solidFill>
                  <a:schemeClr val="tx1"/>
                </a:solidFill>
              </a:rPr>
              <a:t>Bergamo</a:t>
            </a:r>
            <a:r>
              <a:rPr lang="fr-FR" sz="1400" dirty="0">
                <a:solidFill>
                  <a:schemeClr val="tx1"/>
                </a:solidFill>
              </a:rPr>
              <a:t> Brescia </a:t>
            </a:r>
            <a:r>
              <a:rPr lang="fr-FR" sz="1400" dirty="0" err="1">
                <a:solidFill>
                  <a:schemeClr val="tx1"/>
                </a:solidFill>
              </a:rPr>
              <a:t>Capitali</a:t>
            </a:r>
            <a:r>
              <a:rPr lang="fr-FR" sz="1400" dirty="0">
                <a:solidFill>
                  <a:schemeClr val="tx1"/>
                </a:solidFill>
              </a:rPr>
              <a:t> </a:t>
            </a:r>
            <a:r>
              <a:rPr lang="fr-FR" sz="1400" dirty="0" err="1">
                <a:solidFill>
                  <a:schemeClr val="tx1"/>
                </a:solidFill>
              </a:rPr>
              <a:t>della</a:t>
            </a:r>
            <a:r>
              <a:rPr lang="fr-FR" sz="1400" dirty="0">
                <a:solidFill>
                  <a:schemeClr val="tx1"/>
                </a:solidFill>
              </a:rPr>
              <a:t> </a:t>
            </a:r>
            <a:r>
              <a:rPr lang="fr-FR" sz="1400" dirty="0" err="1">
                <a:solidFill>
                  <a:schemeClr val="tx1"/>
                </a:solidFill>
              </a:rPr>
              <a:t>cultura</a:t>
            </a:r>
            <a:r>
              <a:rPr lang="fr-FR" sz="1400" dirty="0">
                <a:solidFill>
                  <a:schemeClr val="tx1"/>
                </a:solidFill>
              </a:rPr>
              <a:t> 2023</a:t>
            </a:r>
            <a:endParaRPr lang="fr-FR" sz="1400" dirty="0">
              <a:solidFill>
                <a:schemeClr val="tx1"/>
              </a:solidFill>
            </a:endParaRPr>
          </a:p>
        </p:txBody>
      </p:sp>
      <p:sp>
        <p:nvSpPr>
          <p:cNvPr id="6" name="Segnaposto testo 5"/>
          <p:cNvSpPr>
            <a:spLocks noGrp="1"/>
          </p:cNvSpPr>
          <p:nvPr>
            <p:ph type="body" sz="quarter" idx="17"/>
          </p:nvPr>
        </p:nvSpPr>
        <p:spPr/>
        <p:txBody>
          <a:bodyPr/>
          <a:lstStyle/>
          <a:p>
            <a:r>
              <a:rPr lang="fr-FR" dirty="0" err="1"/>
              <a:t>Summary</a:t>
            </a:r>
            <a:endParaRPr lang="fr-FR" dirty="0"/>
          </a:p>
        </p:txBody>
      </p:sp>
      <p:sp>
        <p:nvSpPr>
          <p:cNvPr id="5" name="Segnaposto numero diapositiva 4"/>
          <p:cNvSpPr>
            <a:spLocks noGrp="1"/>
          </p:cNvSpPr>
          <p:nvPr>
            <p:ph type="sldNum" sz="quarter" idx="14"/>
          </p:nvPr>
        </p:nvSpPr>
        <p:spPr/>
        <p:txBody>
          <a:bodyPr/>
          <a:lstStyle/>
          <a:p>
            <a:fld id="{00000000-1234-1234-1234-123412341234}" type="slidenum">
              <a:rPr lang="it-IT" smtClean="0"/>
            </a:fld>
            <a:endParaRPr lang="it-IT"/>
          </a:p>
        </p:txBody>
      </p:sp>
      <p:sp>
        <p:nvSpPr>
          <p:cNvPr id="9" name="Rettangolo con angoli arrotondati 8"/>
          <p:cNvSpPr/>
          <p:nvPr/>
        </p:nvSpPr>
        <p:spPr>
          <a:xfrm>
            <a:off x="845822" y="2767599"/>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a:solidFill>
                  <a:schemeClr val="bg1">
                    <a:lumMod val="65000"/>
                  </a:schemeClr>
                </a:solidFill>
              </a:rPr>
              <a:t>Dati </a:t>
            </a:r>
            <a:r>
              <a:rPr lang="fr-FR" sz="1400" dirty="0" err="1">
                <a:solidFill>
                  <a:schemeClr val="bg1">
                    <a:lumMod val="65000"/>
                  </a:schemeClr>
                </a:solidFill>
              </a:rPr>
              <a:t>telefonia</a:t>
            </a:r>
            <a:r>
              <a:rPr lang="fr-FR" sz="1400" dirty="0">
                <a:solidFill>
                  <a:schemeClr val="bg1">
                    <a:lumMod val="65000"/>
                  </a:schemeClr>
                </a:solidFill>
              </a:rPr>
              <a:t> mobile</a:t>
            </a:r>
            <a:endParaRPr lang="fr-FR" sz="1400" dirty="0">
              <a:solidFill>
                <a:schemeClr val="bg1">
                  <a:lumMod val="65000"/>
                </a:schemeClr>
              </a:solidFill>
            </a:endParaRPr>
          </a:p>
        </p:txBody>
      </p:sp>
      <p:sp>
        <p:nvSpPr>
          <p:cNvPr id="10" name="Rettangolo con angoli arrotondati 9"/>
          <p:cNvSpPr/>
          <p:nvPr/>
        </p:nvSpPr>
        <p:spPr>
          <a:xfrm>
            <a:off x="845822" y="3369721"/>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bg1">
                    <a:lumMod val="65000"/>
                  </a:schemeClr>
                </a:solidFill>
              </a:rPr>
              <a:t>Rilevazione Istat</a:t>
            </a:r>
            <a:endParaRPr lang="it-IT" sz="1400" dirty="0">
              <a:solidFill>
                <a:schemeClr val="bg1">
                  <a:lumMod val="65000"/>
                </a:schemeClr>
              </a:solidFill>
            </a:endParaRPr>
          </a:p>
        </p:txBody>
      </p:sp>
      <p:sp>
        <p:nvSpPr>
          <p:cNvPr id="11" name="Rettangolo con angoli arrotondati 10"/>
          <p:cNvSpPr/>
          <p:nvPr/>
        </p:nvSpPr>
        <p:spPr>
          <a:xfrm>
            <a:off x="845821" y="4007090"/>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bg1">
                    <a:lumMod val="65000"/>
                  </a:schemeClr>
                </a:solidFill>
              </a:rPr>
              <a:t>Imposta di soggiorno</a:t>
            </a:r>
            <a:endParaRPr lang="it-IT" sz="1400" dirty="0">
              <a:solidFill>
                <a:schemeClr val="bg1">
                  <a:lumMod val="65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6" name="Segnaposto testo 5"/>
          <p:cNvSpPr>
            <a:spLocks noGrp="1"/>
          </p:cNvSpPr>
          <p:nvPr>
            <p:ph type="body" sz="quarter" idx="17"/>
          </p:nvPr>
        </p:nvSpPr>
        <p:spPr/>
        <p:txBody>
          <a:bodyPr/>
          <a:lstStyle/>
          <a:p>
            <a:r>
              <a:rPr lang="it-IT" dirty="0"/>
              <a:t>Capitali della cultura italiana</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7" name="CasellaDiTesto 6"/>
          <p:cNvSpPr txBox="1"/>
          <p:nvPr/>
        </p:nvSpPr>
        <p:spPr>
          <a:xfrm>
            <a:off x="395882" y="1462313"/>
            <a:ext cx="3806664" cy="3693319"/>
          </a:xfrm>
          <a:prstGeom prst="rect">
            <a:avLst/>
          </a:prstGeom>
          <a:noFill/>
        </p:spPr>
        <p:txBody>
          <a:bodyPr wrap="square">
            <a:spAutoFit/>
          </a:bodyPr>
          <a:lstStyle/>
          <a:p>
            <a:pPr algn="just"/>
            <a:r>
              <a:rPr lang="it-IT" dirty="0">
                <a:effectLst/>
                <a:ea typeface="Calibri" panose="020F0502020204030204" pitchFamily="34" charset="0"/>
              </a:rPr>
              <a:t>Ormai prossimo a festeggiare i primi 10 anni, il titolo di capitale italiana della cultura si conferma una scelta di marketing vincente per la valorizzazione del territorio, del turismo e delle iniziative culturali.</a:t>
            </a:r>
            <a:endParaRPr lang="it-IT" dirty="0">
              <a:effectLst/>
              <a:ea typeface="Calibri" panose="020F0502020204030204" pitchFamily="34" charset="0"/>
            </a:endParaRPr>
          </a:p>
          <a:p>
            <a:pPr algn="just"/>
            <a:endParaRPr lang="it-IT" dirty="0">
              <a:effectLst/>
              <a:ea typeface="Calibri" panose="020F0502020204030204" pitchFamily="34" charset="0"/>
            </a:endParaRPr>
          </a:p>
          <a:p>
            <a:pPr algn="just"/>
            <a:r>
              <a:rPr lang="it-IT" dirty="0">
                <a:effectLst/>
                <a:ea typeface="Calibri" panose="020F0502020204030204" pitchFamily="34" charset="0"/>
              </a:rPr>
              <a:t>Il presente contributo si concentra sul caso dell’evento </a:t>
            </a:r>
            <a:r>
              <a:rPr lang="it-IT" b="1" dirty="0">
                <a:effectLst/>
                <a:ea typeface="Calibri" panose="020F0502020204030204" pitchFamily="34" charset="0"/>
              </a:rPr>
              <a:t>Bergamo Brescia Capitali italiane della cultura 2023 </a:t>
            </a:r>
            <a:r>
              <a:rPr lang="it-IT" dirty="0">
                <a:effectLst/>
                <a:ea typeface="Calibri" panose="020F0502020204030204" pitchFamily="34" charset="0"/>
              </a:rPr>
              <a:t>analizzato </a:t>
            </a:r>
            <a:r>
              <a:rPr lang="it-IT" dirty="0">
                <a:ea typeface="Calibri" panose="020F0502020204030204" pitchFamily="34" charset="0"/>
              </a:rPr>
              <a:t>attraverso diverse fonti statistiche </a:t>
            </a:r>
            <a:r>
              <a:rPr lang="it-IT" dirty="0">
                <a:effectLst/>
                <a:ea typeface="Calibri" panose="020F0502020204030204" pitchFamily="34" charset="0"/>
              </a:rPr>
              <a:t>la capacità attrattiva dell’evento.</a:t>
            </a:r>
            <a:endParaRPr lang="it-IT" dirty="0">
              <a:ea typeface="Calibri" panose="020F0502020204030204" pitchFamily="34" charset="0"/>
            </a:endParaRPr>
          </a:p>
        </p:txBody>
      </p:sp>
      <p:pic>
        <p:nvPicPr>
          <p:cNvPr id="9" name="Immagin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555423" y="896926"/>
            <a:ext cx="4419621" cy="540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sz="quarter" idx="17"/>
          </p:nvPr>
        </p:nvSpPr>
        <p:spPr/>
        <p:txBody>
          <a:bodyPr/>
          <a:lstStyle/>
          <a:p>
            <a:r>
              <a:rPr lang="it-IT" dirty="0"/>
              <a:t>Monitoraggio dei grandi eventi</a:t>
            </a:r>
            <a:endParaRPr lang="it-IT"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5" name="CasellaDiTesto 4"/>
          <p:cNvSpPr txBox="1"/>
          <p:nvPr/>
        </p:nvSpPr>
        <p:spPr>
          <a:xfrm>
            <a:off x="626551" y="1263471"/>
            <a:ext cx="7839272" cy="4062651"/>
          </a:xfrm>
          <a:prstGeom prst="rect">
            <a:avLst/>
          </a:prstGeom>
          <a:noFill/>
        </p:spPr>
        <p:txBody>
          <a:bodyPr wrap="square" rtlCol="0">
            <a:spAutoFit/>
          </a:bodyPr>
          <a:lstStyle/>
          <a:p>
            <a:pPr marL="285750" indent="-285750" algn="just">
              <a:spcAft>
                <a:spcPts val="1800"/>
              </a:spcAft>
              <a:buFont typeface="Arial" panose="020B0604020202020204" pitchFamily="34" charset="0"/>
              <a:buChar char="•"/>
            </a:pPr>
            <a:r>
              <a:rPr lang="it-IT" dirty="0"/>
              <a:t>I grandi eventi culturali, sportivi, fieristici sono driver di sviluppo dell’attrattività turistica dei territori</a:t>
            </a:r>
            <a:endParaRPr lang="it-IT" dirty="0"/>
          </a:p>
          <a:p>
            <a:pPr marL="285750" indent="-285750" algn="just">
              <a:spcAft>
                <a:spcPts val="1800"/>
              </a:spcAft>
              <a:buFont typeface="Arial" panose="020B0604020202020204" pitchFamily="34" charset="0"/>
              <a:buChar char="•"/>
            </a:pPr>
            <a:r>
              <a:rPr lang="it-IT" dirty="0"/>
              <a:t>Apposita sezione dedicata nella Programmazione strategica regionale di Regione Lombardia – PRSS della XII Legislatura: Obiettivo Strategico ad hoc (6.3.4)</a:t>
            </a:r>
            <a:endParaRPr lang="it-IT" dirty="0"/>
          </a:p>
          <a:p>
            <a:pPr marL="285750" indent="-285750" algn="just">
              <a:spcAft>
                <a:spcPts val="1800"/>
              </a:spcAft>
              <a:buFont typeface="Arial" panose="020B0604020202020204" pitchFamily="34" charset="0"/>
              <a:buChar char="•"/>
            </a:pPr>
            <a:r>
              <a:rPr lang="it-IT" dirty="0"/>
              <a:t>Attenzione dei policy maker regionali e locali alle ricadute sul territorio anche per definire le azioni di legacy dei grandi eventi</a:t>
            </a:r>
            <a:endParaRPr lang="it-IT" dirty="0"/>
          </a:p>
          <a:p>
            <a:pPr marL="285750" indent="-285750" algn="just">
              <a:spcAft>
                <a:spcPts val="1800"/>
              </a:spcAft>
              <a:buFont typeface="Arial" panose="020B0604020202020204" pitchFamily="34" charset="0"/>
              <a:buChar char="•"/>
            </a:pPr>
            <a:r>
              <a:rPr lang="it-IT" dirty="0"/>
              <a:t>Necessità di previsioni e monitoraggio dei flussi di visitatori per organizzare servizi di supporto (tpl, sicurezza, protezione civile </a:t>
            </a:r>
            <a:r>
              <a:rPr lang="it-IT" dirty="0" err="1"/>
              <a:t>etc</a:t>
            </a:r>
            <a:r>
              <a:rPr lang="it-IT" dirty="0"/>
              <a:t>) e indirizzare la spesa pubblica ai servizi turistici (monitorata ad esempio dai CPT)</a:t>
            </a:r>
            <a:endParaRPr lang="it-IT" dirty="0"/>
          </a:p>
          <a:p>
            <a:pPr marL="285750" indent="-285750" algn="just">
              <a:spcAft>
                <a:spcPts val="1800"/>
              </a:spcAft>
              <a:buFont typeface="Arial" panose="020B0604020202020204" pitchFamily="34" charset="0"/>
              <a:buChar char="•"/>
            </a:pPr>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it-IT" dirty="0"/>
              <a:t>Bergamo Brescia capitali della cultura 2023: un successo?</a:t>
            </a:r>
            <a:endParaRPr lang="it-IT"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6" name="CasellaDiTesto 5"/>
          <p:cNvSpPr txBox="1"/>
          <p:nvPr/>
        </p:nvSpPr>
        <p:spPr>
          <a:xfrm>
            <a:off x="692006" y="1174822"/>
            <a:ext cx="7874329" cy="1698094"/>
          </a:xfrm>
          <a:prstGeom prst="rect">
            <a:avLst/>
          </a:prstGeom>
          <a:noFill/>
        </p:spPr>
        <p:txBody>
          <a:bodyPr wrap="square">
            <a:spAutoFit/>
          </a:bodyPr>
          <a:lstStyle/>
          <a:p>
            <a:pPr algn="just">
              <a:lnSpc>
                <a:spcPct val="107000"/>
              </a:lnSpc>
              <a:spcAft>
                <a:spcPts val="800"/>
              </a:spcAft>
            </a:pPr>
            <a:r>
              <a:rPr lang="it-IT" sz="1400" kern="100" dirty="0">
                <a:effectLst/>
                <a:latin typeface="Aptos" panose="020B0004020202020204" pitchFamily="34" charset="0"/>
                <a:ea typeface="Aptos" panose="020B0004020202020204" pitchFamily="34" charset="0"/>
                <a:cs typeface="Times New Roman" panose="02020603050405020304" pitchFamily="18" charset="0"/>
              </a:rPr>
              <a:t>«Nei primi sei mesi dell’anno di Capitale italiana della Cultura 2023, Bergamo e Brescia hanno accolto oltre 4,8 milioni di visitatori totali - considerando i pernottamenti e gli escursionisti - provenienti da altre città e regioni italiane, da paesi esteri come Spagna, Germania, Francia, Gran Bretagna, Svizzera, Polonia in Europa, ma anche da destinazioni intercontinentali come India e Stati Uniti</a:t>
            </a:r>
            <a:r>
              <a:rPr lang="it-IT" sz="1400" b="1" kern="100" dirty="0">
                <a:effectLst/>
                <a:latin typeface="Aptos" panose="020B0004020202020204" pitchFamily="34" charset="0"/>
                <a:ea typeface="Aptos" panose="020B0004020202020204" pitchFamily="34" charset="0"/>
                <a:cs typeface="Times New Roman" panose="02020603050405020304" pitchFamily="18" charset="0"/>
              </a:rPr>
              <a:t>. Si tratta di un aumento del 48,8% rispetto allo stesso semestre del 2022</a:t>
            </a:r>
            <a:r>
              <a:rPr lang="it-IT" sz="1400" kern="100" dirty="0">
                <a:effectLst/>
                <a:latin typeface="Aptos" panose="020B0004020202020204" pitchFamily="34" charset="0"/>
                <a:ea typeface="Aptos" panose="020B0004020202020204" pitchFamily="34" charset="0"/>
                <a:cs typeface="Times New Roman" panose="02020603050405020304" pitchFamily="18" charset="0"/>
              </a:rPr>
              <a:t>. Si segnala inoltre un aumento dei pernotti (in gergo tecnico: le presenze) pari al +50% rispetto allo stesso periodo del 2022».</a:t>
            </a:r>
            <a:endParaRPr lang="it-IT" sz="1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Rettangolo ad angolo ripiegato 4"/>
          <p:cNvSpPr/>
          <p:nvPr/>
        </p:nvSpPr>
        <p:spPr>
          <a:xfrm>
            <a:off x="569104" y="1117937"/>
            <a:ext cx="8133683" cy="1795544"/>
          </a:xfrm>
          <a:prstGeom prst="foldedCorner">
            <a:avLst/>
          </a:prstGeom>
          <a:noFill/>
          <a:ln>
            <a:solidFill>
              <a:srgbClr val="027A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540326" y="3151569"/>
            <a:ext cx="3833067" cy="1006558"/>
          </a:xfrm>
          <a:prstGeom prst="rect">
            <a:avLst/>
          </a:prstGeom>
          <a:noFill/>
        </p:spPr>
        <p:txBody>
          <a:bodyPr wrap="square">
            <a:spAutoFit/>
          </a:bodyPr>
          <a:lstStyle/>
          <a:p>
            <a:pPr algn="just">
              <a:lnSpc>
                <a:spcPct val="107000"/>
              </a:lnSpc>
              <a:spcAft>
                <a:spcPts val="800"/>
              </a:spcAft>
            </a:pPr>
            <a:r>
              <a:rPr lang="it-IT" sz="1400" kern="100" dirty="0">
                <a:latin typeface="Aptos" panose="020B0004020202020204" pitchFamily="34" charset="0"/>
                <a:cs typeface="Times New Roman" panose="02020603050405020304" pitchFamily="18" charset="0"/>
              </a:rPr>
              <a:t>"Le presenze dei visitatori nelle due città vanno </a:t>
            </a:r>
            <a:r>
              <a:rPr lang="it-IT" sz="1400" b="1" kern="100" dirty="0">
                <a:latin typeface="Aptos" panose="020B0004020202020204" pitchFamily="34" charset="0"/>
                <a:cs typeface="Times New Roman" panose="02020603050405020304" pitchFamily="18" charset="0"/>
              </a:rPr>
              <a:t>oltre ogni aspettativa</a:t>
            </a:r>
            <a:r>
              <a:rPr lang="it-IT" sz="1400" kern="100" dirty="0">
                <a:latin typeface="Aptos" panose="020B0004020202020204" pitchFamily="34" charset="0"/>
                <a:cs typeface="Times New Roman" panose="02020603050405020304" pitchFamily="18" charset="0"/>
              </a:rPr>
              <a:t> - commenta la sindaca di Brescia Laura Castelletti - e sono confortanti e stimolanti per i mesi che verranno. …</a:t>
            </a:r>
            <a:endParaRPr lang="it-IT" sz="1400" kern="100" dirty="0">
              <a:latin typeface="Aptos" panose="020B0004020202020204" pitchFamily="34" charset="0"/>
              <a:cs typeface="Times New Roman" panose="02020603050405020304" pitchFamily="18" charset="0"/>
            </a:endParaRPr>
          </a:p>
        </p:txBody>
      </p:sp>
      <p:sp>
        <p:nvSpPr>
          <p:cNvPr id="9" name="Rettangolo ad angolo ripiegato 8"/>
          <p:cNvSpPr/>
          <p:nvPr/>
        </p:nvSpPr>
        <p:spPr>
          <a:xfrm>
            <a:off x="483157" y="3067726"/>
            <a:ext cx="4018505" cy="1108341"/>
          </a:xfrm>
          <a:prstGeom prst="foldedCorner">
            <a:avLst/>
          </a:prstGeom>
          <a:noFill/>
          <a:ln>
            <a:solidFill>
              <a:srgbClr val="027A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2000"/>
          </a:p>
        </p:txBody>
      </p:sp>
      <p:sp>
        <p:nvSpPr>
          <p:cNvPr id="10" name="Rettangolo ad angolo ripiegato 9"/>
          <p:cNvSpPr/>
          <p:nvPr/>
        </p:nvSpPr>
        <p:spPr>
          <a:xfrm>
            <a:off x="4834173" y="3395602"/>
            <a:ext cx="3587259" cy="803483"/>
          </a:xfrm>
          <a:prstGeom prst="foldedCorner">
            <a:avLst/>
          </a:prstGeom>
          <a:noFill/>
          <a:ln>
            <a:solidFill>
              <a:srgbClr val="027A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2" name="CasellaDiTesto 11"/>
          <p:cNvSpPr txBox="1"/>
          <p:nvPr/>
        </p:nvSpPr>
        <p:spPr>
          <a:xfrm>
            <a:off x="4987639" y="3517130"/>
            <a:ext cx="3342486" cy="545534"/>
          </a:xfrm>
          <a:prstGeom prst="rect">
            <a:avLst/>
          </a:prstGeom>
          <a:noFill/>
        </p:spPr>
        <p:txBody>
          <a:bodyPr wrap="square">
            <a:spAutoFit/>
          </a:bodyPr>
          <a:lstStyle/>
          <a:p>
            <a:pPr algn="just">
              <a:lnSpc>
                <a:spcPct val="107000"/>
              </a:lnSpc>
              <a:spcAft>
                <a:spcPts val="800"/>
              </a:spcAft>
            </a:pPr>
            <a:r>
              <a:rPr lang="it-IT" sz="1400" kern="100" dirty="0">
                <a:latin typeface="Aptos" panose="020B0004020202020204" pitchFamily="34" charset="0"/>
                <a:cs typeface="Times New Roman" panose="02020603050405020304" pitchFamily="18" charset="0"/>
              </a:rPr>
              <a:t>Brescia e Bergamo capitali della Cultura: </a:t>
            </a:r>
            <a:r>
              <a:rPr lang="it-IT" sz="1400" b="1" kern="100" dirty="0">
                <a:latin typeface="Aptos" panose="020B0004020202020204" pitchFamily="34" charset="0"/>
                <a:cs typeface="Times New Roman" panose="02020603050405020304" pitchFamily="18" charset="0"/>
              </a:rPr>
              <a:t>un 2023 da record</a:t>
            </a:r>
            <a:r>
              <a:rPr lang="it-IT" sz="1400" kern="100" dirty="0">
                <a:latin typeface="Aptos" panose="020B0004020202020204" pitchFamily="34" charset="0"/>
                <a:cs typeface="Times New Roman" panose="02020603050405020304" pitchFamily="18" charset="0"/>
              </a:rPr>
              <a:t>…</a:t>
            </a:r>
            <a:endParaRPr lang="it-IT" sz="1400" kern="100" dirty="0">
              <a:latin typeface="Aptos" panose="020B0004020202020204" pitchFamily="34" charset="0"/>
              <a:cs typeface="Times New Roman" panose="02020603050405020304" pitchFamily="18" charset="0"/>
            </a:endParaRPr>
          </a:p>
        </p:txBody>
      </p:sp>
      <p:sp>
        <p:nvSpPr>
          <p:cNvPr id="14" name="CasellaDiTesto 13"/>
          <p:cNvSpPr txBox="1"/>
          <p:nvPr/>
        </p:nvSpPr>
        <p:spPr>
          <a:xfrm>
            <a:off x="901610" y="4528056"/>
            <a:ext cx="7120171" cy="1467581"/>
          </a:xfrm>
          <a:prstGeom prst="rect">
            <a:avLst/>
          </a:prstGeom>
          <a:noFill/>
        </p:spPr>
        <p:txBody>
          <a:bodyPr wrap="square">
            <a:spAutoFit/>
          </a:bodyPr>
          <a:lstStyle/>
          <a:p>
            <a:pPr algn="just">
              <a:lnSpc>
                <a:spcPct val="107000"/>
              </a:lnSpc>
              <a:spcAft>
                <a:spcPts val="800"/>
              </a:spcAft>
            </a:pPr>
            <a:r>
              <a:rPr lang="it-IT" sz="1400" kern="100" dirty="0">
                <a:latin typeface="Aptos" panose="020B0004020202020204" pitchFamily="34" charset="0"/>
                <a:cs typeface="Times New Roman" panose="02020603050405020304" pitchFamily="18" charset="0"/>
              </a:rPr>
              <a:t>“I dati di Bergamo e Brescia confermano le mie previsioni: il flusso dei turisti è in costante aumento. Lo confermano i dati delle ultime settimane dell’Osservatorio regionale che registrano una crescita di viste nelle due </a:t>
            </a:r>
            <a:r>
              <a:rPr lang="it-IT" sz="1400" b="1" kern="100" dirty="0">
                <a:latin typeface="Aptos" panose="020B0004020202020204" pitchFamily="34" charset="0"/>
                <a:cs typeface="Times New Roman" panose="02020603050405020304" pitchFamily="18" charset="0"/>
              </a:rPr>
              <a:t>città lombarde </a:t>
            </a:r>
            <a:r>
              <a:rPr lang="it-IT" sz="1400" b="1" kern="100" dirty="0">
                <a:latin typeface="Aptos" panose="020B0004020202020204" pitchFamily="34" charset="0"/>
                <a:cs typeface="Times New Roman" panose="02020603050405020304" pitchFamily="18" charset="0"/>
                <a:hlinkClick r:id="rId1"/>
              </a:rPr>
              <a:t>«Capitale della Cultura 2023</a:t>
            </a:r>
            <a:r>
              <a:rPr lang="it-IT" sz="1400" b="1" kern="100" dirty="0">
                <a:latin typeface="Aptos" panose="020B0004020202020204" pitchFamily="34" charset="0"/>
                <a:cs typeface="Times New Roman" panose="02020603050405020304" pitchFamily="18" charset="0"/>
              </a:rPr>
              <a:t>». Così Barbara Mazzali, assessore a Turismo, Marketing territoriale Moda di Regione Lombardia </a:t>
            </a:r>
            <a:r>
              <a:rPr lang="it-IT" sz="1400" kern="100" dirty="0">
                <a:latin typeface="Aptos" panose="020B0004020202020204" pitchFamily="34" charset="0"/>
                <a:cs typeface="Times New Roman" panose="02020603050405020304" pitchFamily="18" charset="0"/>
              </a:rPr>
              <a:t>commenta i </a:t>
            </a:r>
            <a:r>
              <a:rPr lang="it-IT" sz="1400" kern="100" dirty="0">
                <a:latin typeface="Aptos" panose="020B0004020202020204" pitchFamily="34" charset="0"/>
                <a:cs typeface="Times New Roman" panose="02020603050405020304" pitchFamily="18" charset="0"/>
                <a:hlinkClick r:id="rId2"/>
              </a:rPr>
              <a:t>numeri</a:t>
            </a:r>
            <a:r>
              <a:rPr lang="it-IT" sz="1400" kern="100" dirty="0">
                <a:latin typeface="Aptos" panose="020B0004020202020204" pitchFamily="34" charset="0"/>
                <a:cs typeface="Times New Roman" panose="02020603050405020304" pitchFamily="18" charset="0"/>
              </a:rPr>
              <a:t> su presenze turistiche e iniziative culturali a Bergamo e Brescia.</a:t>
            </a:r>
            <a:endParaRPr lang="it-IT" sz="1400" kern="100" dirty="0">
              <a:latin typeface="Aptos" panose="020B0004020202020204" pitchFamily="34" charset="0"/>
              <a:cs typeface="Times New Roman" panose="02020603050405020304" pitchFamily="18" charset="0"/>
            </a:endParaRPr>
          </a:p>
        </p:txBody>
      </p:sp>
      <p:sp>
        <p:nvSpPr>
          <p:cNvPr id="15" name="Rettangolo ad angolo ripiegato 14"/>
          <p:cNvSpPr/>
          <p:nvPr/>
        </p:nvSpPr>
        <p:spPr>
          <a:xfrm>
            <a:off x="860047" y="4474574"/>
            <a:ext cx="7423905" cy="1619295"/>
          </a:xfrm>
          <a:prstGeom prst="foldedCorner">
            <a:avLst/>
          </a:prstGeom>
          <a:noFill/>
          <a:ln>
            <a:solidFill>
              <a:srgbClr val="027A3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3" name="Segnaposto testo 2"/>
          <p:cNvSpPr>
            <a:spLocks noGrp="1"/>
          </p:cNvSpPr>
          <p:nvPr>
            <p:ph type="body" sz="quarter" idx="17"/>
          </p:nvPr>
        </p:nvSpPr>
        <p:spPr/>
        <p:txBody>
          <a:bodyPr/>
          <a:lstStyle/>
          <a:p>
            <a:r>
              <a:rPr lang="it-IT" dirty="0"/>
              <a:t>Confronto diverse fonti</a:t>
            </a:r>
            <a:endParaRPr lang="it-IT"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5" name="CasellaDiTesto 4"/>
          <p:cNvSpPr txBox="1"/>
          <p:nvPr/>
        </p:nvSpPr>
        <p:spPr>
          <a:xfrm>
            <a:off x="511551" y="1341997"/>
            <a:ext cx="7632529" cy="2723823"/>
          </a:xfrm>
          <a:prstGeom prst="rect">
            <a:avLst/>
          </a:prstGeom>
          <a:noFill/>
        </p:spPr>
        <p:txBody>
          <a:bodyPr wrap="square" rtlCol="0">
            <a:spAutoFit/>
          </a:bodyPr>
          <a:lstStyle/>
          <a:p>
            <a:pPr>
              <a:spcAft>
                <a:spcPts val="1800"/>
              </a:spcAft>
            </a:pPr>
            <a:r>
              <a:rPr lang="it-IT" dirty="0"/>
              <a:t>Per supportare il monitoraggio dei grandi eventi è utile ricorrere all’integrazione di diverse fonti statistiche con diverse caratteristiche:</a:t>
            </a:r>
            <a:endParaRPr lang="it-IT" dirty="0"/>
          </a:p>
          <a:p>
            <a:pPr marL="285750" indent="-285750">
              <a:spcAft>
                <a:spcPts val="1800"/>
              </a:spcAft>
              <a:buFont typeface="Arial" panose="020B0604020202020204" pitchFamily="34" charset="0"/>
              <a:buChar char="•"/>
            </a:pPr>
            <a:r>
              <a:rPr lang="it-IT" dirty="0"/>
              <a:t>Dati di telefonia mobile: tempestività – lag due mesi di distanza dall’evento</a:t>
            </a:r>
            <a:endParaRPr lang="it-IT" dirty="0"/>
          </a:p>
          <a:p>
            <a:pPr marL="285750" indent="-285750">
              <a:spcAft>
                <a:spcPts val="1800"/>
              </a:spcAft>
              <a:buFont typeface="Arial" panose="020B0604020202020204" pitchFamily="34" charset="0"/>
              <a:buChar char="•"/>
            </a:pPr>
            <a:r>
              <a:rPr lang="it-IT" dirty="0"/>
              <a:t>Rilevazioni Istat  </a:t>
            </a:r>
            <a:r>
              <a:rPr lang="it-IT" i="1" dirty="0"/>
              <a:t>Movimento dei clienti negli esercizi ricettivi</a:t>
            </a:r>
            <a:r>
              <a:rPr lang="it-IT" dirty="0"/>
              <a:t>: accuratezza (soprattutto arrivi)</a:t>
            </a:r>
            <a:endParaRPr lang="it-IT" dirty="0"/>
          </a:p>
          <a:p>
            <a:pPr marL="285750" indent="-285750">
              <a:spcAft>
                <a:spcPts val="1800"/>
              </a:spcAft>
              <a:buFont typeface="Arial" panose="020B0604020202020204" pitchFamily="34" charset="0"/>
              <a:buChar char="•"/>
            </a:pPr>
            <a:r>
              <a:rPr lang="it-IT" dirty="0"/>
              <a:t>Imposta di soggiorno (</a:t>
            </a:r>
            <a:r>
              <a:rPr lang="it-IT" dirty="0" err="1"/>
              <a:t>Siope</a:t>
            </a:r>
            <a:r>
              <a:rPr lang="it-IT" dirty="0"/>
              <a:t>): monitoraggio mensile incassi cumulati al lordo dei cambiamenti nell’imposizione fiscale</a:t>
            </a:r>
            <a:endParaRPr lang="it-I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p:cNvSpPr/>
          <p:nvPr/>
        </p:nvSpPr>
        <p:spPr>
          <a:xfrm>
            <a:off x="845820" y="2130229"/>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err="1">
                <a:solidFill>
                  <a:schemeClr val="bg1">
                    <a:lumMod val="65000"/>
                  </a:schemeClr>
                </a:solidFill>
              </a:rPr>
              <a:t>Contesto</a:t>
            </a:r>
            <a:r>
              <a:rPr lang="fr-FR" sz="1400" dirty="0">
                <a:solidFill>
                  <a:schemeClr val="bg1">
                    <a:lumMod val="65000"/>
                  </a:schemeClr>
                </a:solidFill>
              </a:rPr>
              <a:t>: </a:t>
            </a:r>
            <a:r>
              <a:rPr lang="fr-FR" sz="1400" dirty="0" err="1">
                <a:solidFill>
                  <a:schemeClr val="bg1">
                    <a:lumMod val="65000"/>
                  </a:schemeClr>
                </a:solidFill>
              </a:rPr>
              <a:t>Bergamo</a:t>
            </a:r>
            <a:r>
              <a:rPr lang="fr-FR" sz="1400" dirty="0">
                <a:solidFill>
                  <a:schemeClr val="bg1">
                    <a:lumMod val="65000"/>
                  </a:schemeClr>
                </a:solidFill>
              </a:rPr>
              <a:t> Brescia </a:t>
            </a:r>
            <a:r>
              <a:rPr lang="fr-FR" sz="1400" dirty="0" err="1">
                <a:solidFill>
                  <a:schemeClr val="bg1">
                    <a:lumMod val="65000"/>
                  </a:schemeClr>
                </a:solidFill>
              </a:rPr>
              <a:t>Capitali</a:t>
            </a:r>
            <a:r>
              <a:rPr lang="fr-FR" sz="1400" dirty="0">
                <a:solidFill>
                  <a:schemeClr val="bg1">
                    <a:lumMod val="65000"/>
                  </a:schemeClr>
                </a:solidFill>
              </a:rPr>
              <a:t> </a:t>
            </a:r>
            <a:r>
              <a:rPr lang="fr-FR" sz="1400" dirty="0" err="1">
                <a:solidFill>
                  <a:schemeClr val="bg1">
                    <a:lumMod val="65000"/>
                  </a:schemeClr>
                </a:solidFill>
              </a:rPr>
              <a:t>della</a:t>
            </a:r>
            <a:r>
              <a:rPr lang="fr-FR" sz="1400" dirty="0">
                <a:solidFill>
                  <a:schemeClr val="bg1">
                    <a:lumMod val="65000"/>
                  </a:schemeClr>
                </a:solidFill>
              </a:rPr>
              <a:t> </a:t>
            </a:r>
            <a:r>
              <a:rPr lang="fr-FR" sz="1400" dirty="0" err="1">
                <a:solidFill>
                  <a:schemeClr val="bg1">
                    <a:lumMod val="65000"/>
                  </a:schemeClr>
                </a:solidFill>
              </a:rPr>
              <a:t>cultura</a:t>
            </a:r>
            <a:r>
              <a:rPr lang="fr-FR" sz="1400" dirty="0">
                <a:solidFill>
                  <a:schemeClr val="bg1">
                    <a:lumMod val="65000"/>
                  </a:schemeClr>
                </a:solidFill>
              </a:rPr>
              <a:t> 2023</a:t>
            </a:r>
            <a:endParaRPr lang="fr-FR" sz="1400" dirty="0">
              <a:solidFill>
                <a:schemeClr val="bg1">
                  <a:lumMod val="65000"/>
                </a:schemeClr>
              </a:solidFill>
            </a:endParaRPr>
          </a:p>
        </p:txBody>
      </p:sp>
      <p:sp>
        <p:nvSpPr>
          <p:cNvPr id="6" name="Segnaposto testo 5"/>
          <p:cNvSpPr>
            <a:spLocks noGrp="1"/>
          </p:cNvSpPr>
          <p:nvPr>
            <p:ph type="body" sz="quarter" idx="17"/>
          </p:nvPr>
        </p:nvSpPr>
        <p:spPr/>
        <p:txBody>
          <a:bodyPr/>
          <a:lstStyle/>
          <a:p>
            <a:r>
              <a:rPr lang="fr-FR" dirty="0" err="1"/>
              <a:t>Summary</a:t>
            </a:r>
            <a:endParaRPr lang="fr-FR" dirty="0"/>
          </a:p>
        </p:txBody>
      </p:sp>
      <p:sp>
        <p:nvSpPr>
          <p:cNvPr id="5" name="Segnaposto numero diapositiva 4"/>
          <p:cNvSpPr>
            <a:spLocks noGrp="1"/>
          </p:cNvSpPr>
          <p:nvPr>
            <p:ph type="sldNum" sz="quarter" idx="14"/>
          </p:nvPr>
        </p:nvSpPr>
        <p:spPr/>
        <p:txBody>
          <a:bodyPr/>
          <a:lstStyle/>
          <a:p>
            <a:fld id="{00000000-1234-1234-1234-123412341234}" type="slidenum">
              <a:rPr lang="it-IT" smtClean="0"/>
            </a:fld>
            <a:endParaRPr lang="it-IT"/>
          </a:p>
        </p:txBody>
      </p:sp>
      <p:sp>
        <p:nvSpPr>
          <p:cNvPr id="9" name="Rettangolo con angoli arrotondati 8"/>
          <p:cNvSpPr/>
          <p:nvPr/>
        </p:nvSpPr>
        <p:spPr>
          <a:xfrm>
            <a:off x="845822" y="2767599"/>
            <a:ext cx="6032499" cy="482600"/>
          </a:xfrm>
          <a:prstGeom prst="roundRect">
            <a:avLst/>
          </a:prstGeom>
          <a:solidFill>
            <a:schemeClr val="bg1">
              <a:lumMod val="95000"/>
            </a:schemeClr>
          </a:solidFill>
          <a:ln>
            <a:solidFill>
              <a:srgbClr val="00793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fr-FR" sz="1400" dirty="0">
                <a:solidFill>
                  <a:schemeClr val="tx1"/>
                </a:solidFill>
              </a:rPr>
              <a:t>Dati </a:t>
            </a:r>
            <a:r>
              <a:rPr lang="fr-FR" sz="1400" dirty="0" err="1">
                <a:solidFill>
                  <a:schemeClr val="tx1"/>
                </a:solidFill>
              </a:rPr>
              <a:t>telefonia</a:t>
            </a:r>
            <a:r>
              <a:rPr lang="fr-FR" sz="1400" dirty="0">
                <a:solidFill>
                  <a:schemeClr val="tx1"/>
                </a:solidFill>
              </a:rPr>
              <a:t> mobile</a:t>
            </a:r>
            <a:endParaRPr lang="fr-FR" sz="1400" dirty="0">
              <a:solidFill>
                <a:schemeClr val="tx1"/>
              </a:solidFill>
            </a:endParaRPr>
          </a:p>
        </p:txBody>
      </p:sp>
      <p:sp>
        <p:nvSpPr>
          <p:cNvPr id="10" name="Rettangolo con angoli arrotondati 9"/>
          <p:cNvSpPr/>
          <p:nvPr/>
        </p:nvSpPr>
        <p:spPr>
          <a:xfrm>
            <a:off x="845822" y="3369721"/>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bg1">
                    <a:lumMod val="65000"/>
                  </a:schemeClr>
                </a:solidFill>
              </a:rPr>
              <a:t>Rilevazione Istat</a:t>
            </a:r>
            <a:endParaRPr lang="it-IT" sz="1400" dirty="0">
              <a:solidFill>
                <a:schemeClr val="bg1">
                  <a:lumMod val="65000"/>
                </a:schemeClr>
              </a:solidFill>
            </a:endParaRPr>
          </a:p>
        </p:txBody>
      </p:sp>
      <p:sp>
        <p:nvSpPr>
          <p:cNvPr id="11" name="Rettangolo con angoli arrotondati 10"/>
          <p:cNvSpPr/>
          <p:nvPr/>
        </p:nvSpPr>
        <p:spPr>
          <a:xfrm>
            <a:off x="845821" y="4007090"/>
            <a:ext cx="6032499" cy="482600"/>
          </a:xfrm>
          <a:prstGeom prst="roundRect">
            <a:avLst/>
          </a:prstGeom>
          <a:solidFill>
            <a:schemeClr val="bg1">
              <a:lumMod val="95000"/>
            </a:schemeClr>
          </a:solidFill>
          <a:ln>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97180">
              <a:spcAft>
                <a:spcPts val="900"/>
              </a:spcAft>
              <a:buClr>
                <a:srgbClr val="08842C"/>
              </a:buClr>
            </a:pPr>
            <a:r>
              <a:rPr lang="it-IT" sz="1400" dirty="0">
                <a:solidFill>
                  <a:schemeClr val="bg1">
                    <a:lumMod val="65000"/>
                  </a:schemeClr>
                </a:solidFill>
              </a:rPr>
              <a:t>Imposta di soggiorno</a:t>
            </a:r>
            <a:endParaRPr lang="it-IT" sz="1400" dirty="0">
              <a:solidFill>
                <a:schemeClr val="bg1">
                  <a:lumMod val="65000"/>
                </a:schemeClr>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6"/>
          </p:nvPr>
        </p:nvSpPr>
        <p:spPr/>
        <p:txBody>
          <a:bodyPr/>
          <a:lstStyle/>
          <a:p>
            <a:fld id="{0F1026F1-23D2-4ADF-9B7F-5FBD08B4F598}" type="datetime1">
              <a:rPr lang="it-IT" smtClean="0"/>
            </a:fld>
            <a:endParaRPr lang="it-IT" dirty="0"/>
          </a:p>
        </p:txBody>
      </p:sp>
      <p:sp>
        <p:nvSpPr>
          <p:cNvPr id="6" name="Segnaposto testo 5"/>
          <p:cNvSpPr>
            <a:spLocks noGrp="1"/>
          </p:cNvSpPr>
          <p:nvPr>
            <p:ph type="body" sz="quarter" idx="17"/>
          </p:nvPr>
        </p:nvSpPr>
        <p:spPr/>
        <p:txBody>
          <a:bodyPr/>
          <a:lstStyle/>
          <a:p>
            <a:r>
              <a:rPr lang="it-IT" dirty="0"/>
              <a:t>Presenze osservate tramite dati di telefonia mobile</a:t>
            </a:r>
            <a:endParaRPr lang="en-US" dirty="0"/>
          </a:p>
        </p:txBody>
      </p:sp>
      <p:sp>
        <p:nvSpPr>
          <p:cNvPr id="4" name="Segnaposto numero diapositiva 3"/>
          <p:cNvSpPr>
            <a:spLocks noGrp="1"/>
          </p:cNvSpPr>
          <p:nvPr>
            <p:ph type="sldNum" sz="quarter" idx="14"/>
          </p:nvPr>
        </p:nvSpPr>
        <p:spPr/>
        <p:txBody>
          <a:bodyPr/>
          <a:lstStyle/>
          <a:p>
            <a:fld id="{C014328D-9FD7-45DB-B806-5D55B33AD3C5}" type="slidenum">
              <a:rPr lang="it-IT" smtClean="0"/>
            </a:fld>
            <a:endParaRPr lang="it-IT" dirty="0"/>
          </a:p>
        </p:txBody>
      </p:sp>
      <p:sp>
        <p:nvSpPr>
          <p:cNvPr id="7" name="CasellaDiTesto 6"/>
          <p:cNvSpPr txBox="1"/>
          <p:nvPr/>
        </p:nvSpPr>
        <p:spPr>
          <a:xfrm>
            <a:off x="364836" y="1741012"/>
            <a:ext cx="8414327" cy="3139321"/>
          </a:xfrm>
          <a:prstGeom prst="rect">
            <a:avLst/>
          </a:prstGeom>
          <a:noFill/>
        </p:spPr>
        <p:txBody>
          <a:bodyPr wrap="square">
            <a:spAutoFit/>
          </a:bodyPr>
          <a:lstStyle/>
          <a:p>
            <a:pPr algn="just"/>
            <a:r>
              <a:rPr lang="it-IT" dirty="0" err="1">
                <a:effectLst/>
                <a:ea typeface="Calibri" panose="020F0502020204030204" pitchFamily="34" charset="0"/>
              </a:rPr>
              <a:t>PoliS</a:t>
            </a:r>
            <a:r>
              <a:rPr lang="it-IT" dirty="0">
                <a:effectLst/>
                <a:ea typeface="Calibri" panose="020F0502020204030204" pitchFamily="34" charset="0"/>
              </a:rPr>
              <a:t>-Lombardia ha sviluppato un sistema di monitoraggio delle presenze sul territorio attraverso i dati provenienti dalle SIM relative alle utenze di telefonia mobile</a:t>
            </a:r>
            <a:r>
              <a:rPr lang="it-IT" dirty="0">
                <a:ea typeface="Calibri" panose="020F0502020204030204" pitchFamily="34" charset="0"/>
              </a:rPr>
              <a:t> (Vodafone)</a:t>
            </a:r>
            <a:endParaRPr lang="it-IT" dirty="0">
              <a:effectLst/>
              <a:ea typeface="Calibri" panose="020F0502020204030204" pitchFamily="34" charset="0"/>
            </a:endParaRPr>
          </a:p>
          <a:p>
            <a:pPr algn="just"/>
            <a:endParaRPr lang="it-IT" dirty="0">
              <a:ea typeface="Calibri" panose="020F0502020204030204" pitchFamily="34" charset="0"/>
            </a:endParaRPr>
          </a:p>
          <a:p>
            <a:pPr algn="just"/>
            <a:r>
              <a:rPr lang="it-IT" dirty="0">
                <a:effectLst/>
                <a:ea typeface="Calibri" panose="020F0502020204030204" pitchFamily="34" charset="0"/>
              </a:rPr>
              <a:t>Una caratteristica di questi dati è la possibilità di dare </a:t>
            </a:r>
            <a:r>
              <a:rPr lang="it-IT" b="1" dirty="0">
                <a:effectLst/>
                <a:ea typeface="Calibri" panose="020F0502020204030204" pitchFamily="34" charset="0"/>
              </a:rPr>
              <a:t>informazioni tempestive </a:t>
            </a:r>
            <a:r>
              <a:rPr lang="it-IT" dirty="0">
                <a:effectLst/>
                <a:ea typeface="Calibri" panose="020F0502020204030204" pitchFamily="34" charset="0"/>
              </a:rPr>
              <a:t>sulle presenze e i comportamenti generali di mobilità, a differenza di altre fonti statistiche che richiedono l'utilizzo di lunghe metodologie di raccolta e produzione del dato</a:t>
            </a:r>
            <a:endParaRPr lang="it-IT" dirty="0">
              <a:effectLst/>
              <a:ea typeface="Calibri" panose="020F0502020204030204" pitchFamily="34" charset="0"/>
            </a:endParaRPr>
          </a:p>
          <a:p>
            <a:pPr algn="just"/>
            <a:endParaRPr lang="it-IT" dirty="0">
              <a:ea typeface="Calibri" panose="020F0502020204030204" pitchFamily="34" charset="0"/>
            </a:endParaRPr>
          </a:p>
          <a:p>
            <a:pPr algn="just"/>
            <a:r>
              <a:rPr lang="it-IT" dirty="0">
                <a:effectLst/>
                <a:ea typeface="Calibri" panose="020F0502020204030204" pitchFamily="34" charset="0"/>
              </a:rPr>
              <a:t>I dati qui esposti sono estratti dal progetto “Turismo" e si concentrano su due tipi di dati che monitorano la presenza sul territorio: il numero di SIM telefoniche che abitualmente risiedono in altri comuni e il numero di SIM non abituali che pernottano sul territorio analizzato.</a:t>
            </a:r>
            <a:endParaRPr lang="it-IT" dirty="0">
              <a:effectLst/>
              <a:ea typeface="Calibri" panose="020F0502020204030204" pitchFamily="34" charset="0"/>
            </a:endParaRPr>
          </a:p>
        </p:txBody>
      </p:sp>
    </p:spTree>
  </p:cSld>
  <p:clrMapOvr>
    <a:masterClrMapping/>
  </p:clrMapOvr>
</p:sld>
</file>

<file path=ppt/theme/theme1.xml><?xml version="1.0" encoding="utf-8"?>
<a:theme xmlns:a="http://schemas.openxmlformats.org/drawingml/2006/main" name="2_Struttura personalizz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10370</Words>
  <Application>WPS Presentation</Application>
  <PresentationFormat>Presentazione su schermo (4:3)</PresentationFormat>
  <Paragraphs>249</Paragraphs>
  <Slides>23</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23</vt:i4>
      </vt:variant>
    </vt:vector>
  </HeadingPairs>
  <TitlesOfParts>
    <vt:vector size="38" baseType="lpstr">
      <vt:lpstr>Arial</vt:lpstr>
      <vt:lpstr>SimSun</vt:lpstr>
      <vt:lpstr>Wingdings</vt:lpstr>
      <vt:lpstr>Arial</vt:lpstr>
      <vt:lpstr>Wingdings 3</vt:lpstr>
      <vt:lpstr>Calibri</vt:lpstr>
      <vt:lpstr>MS Mincho</vt:lpstr>
      <vt:lpstr>Yu Gothic UI</vt:lpstr>
      <vt:lpstr>Times New Roman</vt:lpstr>
      <vt:lpstr>Aptos</vt:lpstr>
      <vt:lpstr>Segoe Print</vt:lpstr>
      <vt:lpstr>Microsoft YaHei</vt:lpstr>
      <vt:lpstr>Arial Unicode MS</vt:lpstr>
      <vt:lpstr>-apple-system</vt:lpstr>
      <vt:lpstr>2_Struttura personalizzata</vt:lpstr>
      <vt:lpstr>Il supporto della banca dati CPT alla programmazione regionale in campo turistico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Grazie per l’attenzione</vt:lpstr>
    </vt:vector>
  </TitlesOfParts>
  <Company>Regione Lombardia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Annalisa Mauriello</dc:creator>
  <cp:lastModifiedBy>jfischetti</cp:lastModifiedBy>
  <cp:revision>216</cp:revision>
  <dcterms:created xsi:type="dcterms:W3CDTF">2017-09-07T14:48:00Z</dcterms:created>
  <dcterms:modified xsi:type="dcterms:W3CDTF">2024-11-14T09:52:43Z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5257C79B4AB4481BBA480D32D25EB961_13</vt:lpwstr>
  </property>
  <property fmtid="{D5CDD505-2E9C-101B-9397-08002B2CF9AE}" pid="3" name="KSOProductBuildVer">
    <vt:lpwstr>1033-12.2.0.18607</vt:lpwstr>
  </property>
</Properties>
</file>