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9" r:id="rId3"/>
    <p:sldId id="314" r:id="rId4"/>
    <p:sldId id="309" r:id="rId5"/>
    <p:sldId id="310" r:id="rId6"/>
    <p:sldId id="312" r:id="rId7"/>
    <p:sldId id="313" r:id="rId8"/>
    <p:sldId id="311" r:id="rId9"/>
    <p:sldId id="305" r:id="rId10"/>
    <p:sldId id="301" r:id="rId11"/>
    <p:sldId id="304" r:id="rId12"/>
    <p:sldId id="306" r:id="rId13"/>
    <p:sldId id="307" r:id="rId14"/>
    <p:sldId id="308" r:id="rId15"/>
    <p:sldId id="315" r:id="rId16"/>
    <p:sldId id="271" r:id="rId17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48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10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1.xlsx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12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3.xlsx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14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5.xlsx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16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4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5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6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7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8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US" sz="18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rPr>
              <a:t>Istruzione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'gradutatoria settori per region'!$B$7</c:f>
              <c:strCache>
                <c:ptCount val="1"/>
                <c:pt idx="0">
                  <c:v>00005 - Istruzione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</c:dPt>
          <c:dPt>
            <c:idx val="1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'gradutatoria settori per region'!$A$8:$A$31</c:f>
              <c:strCache>
                <c:ptCount val="24"/>
                <c:pt idx="0">
                  <c:v>Liguria</c:v>
                </c:pt>
                <c:pt idx="1">
                  <c:v>Veneto</c:v>
                </c:pt>
                <c:pt idx="2">
                  <c:v>Lombardia</c:v>
                </c:pt>
                <c:pt idx="3">
                  <c:v>Puglia</c:v>
                </c:pt>
                <c:pt idx="4">
                  <c:v>Piemonte</c:v>
                </c:pt>
                <c:pt idx="5">
                  <c:v>Centro-Nord</c:v>
                </c:pt>
                <c:pt idx="6">
                  <c:v>Emilia Romagna</c:v>
                </c:pt>
                <c:pt idx="7">
                  <c:v>Italia</c:v>
                </c:pt>
                <c:pt idx="8">
                  <c:v>Lazio</c:v>
                </c:pt>
                <c:pt idx="9">
                  <c:v>Toscana</c:v>
                </c:pt>
                <c:pt idx="10">
                  <c:v>Friuli Venezia Giulia</c:v>
                </c:pt>
                <c:pt idx="11">
                  <c:v>Marche</c:v>
                </c:pt>
                <c:pt idx="12">
                  <c:v>Sicilia</c:v>
                </c:pt>
                <c:pt idx="13">
                  <c:v>Mezzogiorno</c:v>
                </c:pt>
                <c:pt idx="14">
                  <c:v>Abruzzo</c:v>
                </c:pt>
                <c:pt idx="15">
                  <c:v>Molise</c:v>
                </c:pt>
                <c:pt idx="16">
                  <c:v>Campania</c:v>
                </c:pt>
                <c:pt idx="17">
                  <c:v>Basilicata</c:v>
                </c:pt>
                <c:pt idx="18">
                  <c:v>Umbria</c:v>
                </c:pt>
                <c:pt idx="19">
                  <c:v>Calabria</c:v>
                </c:pt>
                <c:pt idx="20">
                  <c:v>Sardegna</c:v>
                </c:pt>
                <c:pt idx="21">
                  <c:v>Valle d'Aosta</c:v>
                </c:pt>
                <c:pt idx="22">
                  <c:v>Provincia Autonoma di Trento</c:v>
                </c:pt>
                <c:pt idx="23">
                  <c:v>Provincia Autonoma di Bolzano</c:v>
                </c:pt>
              </c:strCache>
            </c:strRef>
          </c:cat>
          <c:val>
            <c:numRef>
              <c:f>'gradutatoria settori per region'!$B$8:$B$31</c:f>
              <c:numCache>
                <c:formatCode>_-* #,##0_-;\-* #,##0_-;_-* "-"??_-;_-@_-</c:formatCode>
                <c:ptCount val="24"/>
                <c:pt idx="0">
                  <c:v>754.2641893806624</c:v>
                </c:pt>
                <c:pt idx="1">
                  <c:v>779.0007465854394</c:v>
                </c:pt>
                <c:pt idx="2">
                  <c:v>798.90163084169785</c:v>
                </c:pt>
                <c:pt idx="3">
                  <c:v>837.51472306884466</c:v>
                </c:pt>
                <c:pt idx="4">
                  <c:v>839.83891308412092</c:v>
                </c:pt>
                <c:pt idx="5">
                  <c:v>873.46575910297452</c:v>
                </c:pt>
                <c:pt idx="6">
                  <c:v>883.9591555794201</c:v>
                </c:pt>
                <c:pt idx="7">
                  <c:v>891.50853836306112</c:v>
                </c:pt>
                <c:pt idx="8">
                  <c:v>900.74604546624971</c:v>
                </c:pt>
                <c:pt idx="9">
                  <c:v>922.49692770147544</c:v>
                </c:pt>
                <c:pt idx="10">
                  <c:v>923.11212495675397</c:v>
                </c:pt>
                <c:pt idx="11">
                  <c:v>925.04269235024185</c:v>
                </c:pt>
                <c:pt idx="12">
                  <c:v>925.79556873390561</c:v>
                </c:pt>
                <c:pt idx="13">
                  <c:v>926.95163241865373</c:v>
                </c:pt>
                <c:pt idx="14">
                  <c:v>937.43053670723407</c:v>
                </c:pt>
                <c:pt idx="15">
                  <c:v>942.70627715519231</c:v>
                </c:pt>
                <c:pt idx="16">
                  <c:v>947.36686971271229</c:v>
                </c:pt>
                <c:pt idx="17">
                  <c:v>961.98347046574725</c:v>
                </c:pt>
                <c:pt idx="18">
                  <c:v>969.3486844241952</c:v>
                </c:pt>
                <c:pt idx="19">
                  <c:v>984.52431947320417</c:v>
                </c:pt>
                <c:pt idx="20">
                  <c:v>988.69287609557</c:v>
                </c:pt>
                <c:pt idx="21">
                  <c:v>1488.8011671091786</c:v>
                </c:pt>
                <c:pt idx="22">
                  <c:v>1605.5881136416494</c:v>
                </c:pt>
                <c:pt idx="23">
                  <c:v>1718.4885642343845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1703789904"/>
        <c:axId val="-1703784464"/>
      </c:barChart>
      <c:catAx>
        <c:axId val="-17037899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-1703784464"/>
        <c:crossesAt val="892"/>
        <c:auto val="1"/>
        <c:lblAlgn val="ctr"/>
        <c:lblOffset val="100"/>
        <c:noMultiLvlLbl val="0"/>
      </c:catAx>
      <c:valAx>
        <c:axId val="-1703784464"/>
        <c:scaling>
          <c:orientation val="minMax"/>
          <c:min val="650"/>
        </c:scaling>
        <c:delete val="0"/>
        <c:axPos val="b"/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-1703789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5"/>
          <c:order val="5"/>
          <c:tx>
            <c:strRef>
              <c:f>'%soggetto d interv x sett'!$A$40</c:f>
              <c:strCache>
                <c:ptCount val="1"/>
                <c:pt idx="0">
                  <c:v>Previdenza e Integrazioni Salariali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'%soggetto d interv x sett'!$B$34:$D$34</c:f>
              <c:strCache>
                <c:ptCount val="3"/>
                <c:pt idx="0">
                  <c:v>Amministrazioni Centrali</c:v>
                </c:pt>
                <c:pt idx="1">
                  <c:v>Amministrazioni Regionali</c:v>
                </c:pt>
                <c:pt idx="2">
                  <c:v>Amministrazioni Locali</c:v>
                </c:pt>
              </c:strCache>
            </c:strRef>
          </c:cat>
          <c:val>
            <c:numRef>
              <c:f>'%soggetto d interv x sett'!$B$40:$D$40</c:f>
              <c:numCache>
                <c:formatCode>0</c:formatCode>
                <c:ptCount val="3"/>
                <c:pt idx="0">
                  <c:v>99.647263001824257</c:v>
                </c:pt>
                <c:pt idx="1">
                  <c:v>0.35273699817574328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extLst>
          <c:ext xmlns:c15="http://schemas.microsoft.com/office/drawing/2012/chart" uri="{02D57815-91ED-43cb-92C2-25804820EDAC}">
            <c15:filteredPi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'%soggetto d interv x sett'!$A$35</c15:sqref>
                        </c15:formulaRef>
                      </c:ext>
                    </c:extLst>
                    <c:strCache>
                      <c:ptCount val="1"/>
                      <c:pt idx="0">
                        <c:v>Istruzione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cat>
                  <c:strRef>
                    <c:extLst>
                      <c:ext uri="{02D57815-91ED-43cb-92C2-25804820EDAC}">
                        <c15:formulaRef>
                          <c15:sqref>'%soggetto d interv x sett'!$B$34:$D$34</c15:sqref>
                        </c15:formulaRef>
                      </c:ext>
                    </c:extLst>
                    <c:strCache>
                      <c:ptCount val="3"/>
                      <c:pt idx="0">
                        <c:v>Amministrazioni Centrali</c:v>
                      </c:pt>
                      <c:pt idx="1">
                        <c:v>Amministrazioni Regionali</c:v>
                      </c:pt>
                      <c:pt idx="2">
                        <c:v>Amministrazioni Locali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'%soggetto d interv x sett'!$B$35:$D$35</c15:sqref>
                        </c15:formulaRef>
                      </c:ext>
                    </c:extLst>
                    <c:numCache>
                      <c:formatCode>0</c:formatCode>
                      <c:ptCount val="3"/>
                      <c:pt idx="0">
                        <c:v>68.674842222617215</c:v>
                      </c:pt>
                      <c:pt idx="1">
                        <c:v>5.3834814847940091</c:v>
                      </c:pt>
                      <c:pt idx="2">
                        <c:v>25.941676292588784</c:v>
                      </c:pt>
                    </c:numCache>
                  </c:numRef>
                </c:val>
              </c15:ser>
            </c15:filteredPieSeries>
            <c15:filteredPi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sett'!$A$36</c15:sqref>
                        </c15:formulaRef>
                      </c:ext>
                    </c:extLst>
                    <c:strCache>
                      <c:ptCount val="1"/>
                      <c:pt idx="0">
                        <c:v>Cultura e servizi ricreativi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sett'!$B$34:$D$34</c15:sqref>
                        </c15:formulaRef>
                      </c:ext>
                    </c:extLst>
                    <c:strCache>
                      <c:ptCount val="3"/>
                      <c:pt idx="0">
                        <c:v>Amministrazioni Centrali</c:v>
                      </c:pt>
                      <c:pt idx="1">
                        <c:v>Amministrazioni Regionali</c:v>
                      </c:pt>
                      <c:pt idx="2">
                        <c:v>Amministrazioni Locali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sett'!$B$36:$D$36</c15:sqref>
                        </c15:formulaRef>
                      </c:ext>
                    </c:extLst>
                    <c:numCache>
                      <c:formatCode>0</c:formatCode>
                      <c:ptCount val="3"/>
                      <c:pt idx="0">
                        <c:v>61.989506148324359</c:v>
                      </c:pt>
                      <c:pt idx="1">
                        <c:v>9.7915999348171621</c:v>
                      </c:pt>
                      <c:pt idx="2">
                        <c:v>28.218893916858484</c:v>
                      </c:pt>
                    </c:numCache>
                  </c:numRef>
                </c:val>
              </c15:ser>
            </c15:filteredPieSeries>
            <c15:filteredPie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sett'!$A$37</c15:sqref>
                        </c15:formulaRef>
                      </c:ext>
                    </c:extLst>
                    <c:strCache>
                      <c:ptCount val="1"/>
                      <c:pt idx="0">
                        <c:v>Sanità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sett'!$B$34:$D$34</c15:sqref>
                        </c15:formulaRef>
                      </c:ext>
                    </c:extLst>
                    <c:strCache>
                      <c:ptCount val="3"/>
                      <c:pt idx="0">
                        <c:v>Amministrazioni Centrali</c:v>
                      </c:pt>
                      <c:pt idx="1">
                        <c:v>Amministrazioni Regionali</c:v>
                      </c:pt>
                      <c:pt idx="2">
                        <c:v>Amministrazioni Locali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sett'!$B$37:$D$37</c15:sqref>
                        </c15:formulaRef>
                      </c:ext>
                    </c:extLst>
                    <c:numCache>
                      <c:formatCode>0</c:formatCode>
                      <c:ptCount val="3"/>
                      <c:pt idx="0">
                        <c:v>4.8683933660643319</c:v>
                      </c:pt>
                      <c:pt idx="1">
                        <c:v>95.060305785395698</c:v>
                      </c:pt>
                      <c:pt idx="2">
                        <c:v>7.1300848539978048E-2</c:v>
                      </c:pt>
                    </c:numCache>
                  </c:numRef>
                </c:val>
              </c15:ser>
            </c15:filteredPieSeries>
            <c15:filteredPie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sett'!$A$38</c15:sqref>
                        </c15:formulaRef>
                      </c:ext>
                    </c:extLst>
                    <c:strCache>
                      <c:ptCount val="1"/>
                      <c:pt idx="0">
                        <c:v>Interventi in campo sociale (assist. e benef.)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sett'!$B$34:$D$34</c15:sqref>
                        </c15:formulaRef>
                      </c:ext>
                    </c:extLst>
                    <c:strCache>
                      <c:ptCount val="3"/>
                      <c:pt idx="0">
                        <c:v>Amministrazioni Centrali</c:v>
                      </c:pt>
                      <c:pt idx="1">
                        <c:v>Amministrazioni Regionali</c:v>
                      </c:pt>
                      <c:pt idx="2">
                        <c:v>Amministrazioni Locali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sett'!$B$38:$D$38</c15:sqref>
                        </c15:formulaRef>
                      </c:ext>
                    </c:extLst>
                    <c:numCache>
                      <c:formatCode>0</c:formatCode>
                      <c:ptCount val="3"/>
                      <c:pt idx="0">
                        <c:v>87.618026647401578</c:v>
                      </c:pt>
                      <c:pt idx="1">
                        <c:v>1.9908498411813489</c:v>
                      </c:pt>
                      <c:pt idx="2">
                        <c:v>10.391123511417085</c:v>
                      </c:pt>
                    </c:numCache>
                  </c:numRef>
                </c:val>
              </c15:ser>
            </c15:filteredPieSeries>
            <c15:filteredPie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sett'!$A$39</c15:sqref>
                        </c15:formulaRef>
                      </c:ext>
                    </c:extLst>
                    <c:strCache>
                      <c:ptCount val="1"/>
                      <c:pt idx="0">
                        <c:v>Lavoro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sett'!$B$34:$D$34</c15:sqref>
                        </c15:formulaRef>
                      </c:ext>
                    </c:extLst>
                    <c:strCache>
                      <c:ptCount val="3"/>
                      <c:pt idx="0">
                        <c:v>Amministrazioni Centrali</c:v>
                      </c:pt>
                      <c:pt idx="1">
                        <c:v>Amministrazioni Regionali</c:v>
                      </c:pt>
                      <c:pt idx="2">
                        <c:v>Amministrazioni Locali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sett'!$B$39:$D$39</c15:sqref>
                        </c15:formulaRef>
                      </c:ext>
                    </c:extLst>
                    <c:numCache>
                      <c:formatCode>0</c:formatCode>
                      <c:ptCount val="3"/>
                      <c:pt idx="0">
                        <c:v>96.885041858694478</c:v>
                      </c:pt>
                      <c:pt idx="1">
                        <c:v>2.8549618507450716</c:v>
                      </c:pt>
                      <c:pt idx="2">
                        <c:v>0.25999629056046464</c:v>
                      </c:pt>
                    </c:numCache>
                  </c:numRef>
                </c:val>
              </c15:ser>
            </c15:filteredPieSeries>
            <c15:filteredPie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sett'!$A$41</c15:sqref>
                        </c15:formulaRef>
                      </c:ext>
                    </c:extLst>
                    <c:strCache>
                      <c:ptCount val="1"/>
                      <c:pt idx="0">
                        <c:v>Altri trasporti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sett'!$B$34:$D$34</c15:sqref>
                        </c15:formulaRef>
                      </c:ext>
                    </c:extLst>
                    <c:strCache>
                      <c:ptCount val="3"/>
                      <c:pt idx="0">
                        <c:v>Amministrazioni Centrali</c:v>
                      </c:pt>
                      <c:pt idx="1">
                        <c:v>Amministrazioni Regionali</c:v>
                      </c:pt>
                      <c:pt idx="2">
                        <c:v>Amministrazioni Locali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sett'!$B$41:$D$41</c15:sqref>
                        </c15:formulaRef>
                      </c:ext>
                    </c:extLst>
                    <c:numCache>
                      <c:formatCode>0</c:formatCode>
                      <c:ptCount val="3"/>
                      <c:pt idx="0">
                        <c:v>50.637702112390357</c:v>
                      </c:pt>
                      <c:pt idx="1">
                        <c:v>30.522320204376648</c:v>
                      </c:pt>
                      <c:pt idx="2">
                        <c:v>18.839977683232995</c:v>
                      </c:pt>
                    </c:numCache>
                  </c:numRef>
                </c:val>
              </c15:ser>
            </c15:filteredPieSeries>
            <c15:filteredPie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sett'!$A$42</c15:sqref>
                        </c15:formulaRef>
                      </c:ext>
                    </c:extLst>
                    <c:strCache>
                      <c:ptCount val="1"/>
                      <c:pt idx="0">
                        <c:v>Industria e Artigianato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sett'!$B$34:$D$34</c15:sqref>
                        </c15:formulaRef>
                      </c:ext>
                    </c:extLst>
                    <c:strCache>
                      <c:ptCount val="3"/>
                      <c:pt idx="0">
                        <c:v>Amministrazioni Centrali</c:v>
                      </c:pt>
                      <c:pt idx="1">
                        <c:v>Amministrazioni Regionali</c:v>
                      </c:pt>
                      <c:pt idx="2">
                        <c:v>Amministrazioni Locali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sett'!$B$42:$D$42</c15:sqref>
                        </c15:formulaRef>
                      </c:ext>
                    </c:extLst>
                    <c:numCache>
                      <c:formatCode>0</c:formatCode>
                      <c:ptCount val="3"/>
                      <c:pt idx="0">
                        <c:v>89.314838668576442</c:v>
                      </c:pt>
                      <c:pt idx="1">
                        <c:v>9.9677516318427628</c:v>
                      </c:pt>
                      <c:pt idx="2">
                        <c:v>0.71740969958078826</c:v>
                      </c:pt>
                    </c:numCache>
                  </c:numRef>
                </c:val>
              </c15:ser>
            </c15:filteredPieSeries>
          </c:ext>
        </c:extLst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/>
              <a:t>Industria e Artigianato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8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7"/>
            <c:invertIfNegative val="0"/>
            <c:bubble3D val="0"/>
            <c:spPr>
              <a:solidFill>
                <a:schemeClr val="accent6"/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'gradutatoria settori per region'!$A$200:$A$223</c:f>
              <c:strCache>
                <c:ptCount val="24"/>
                <c:pt idx="0">
                  <c:v>Sicilia</c:v>
                </c:pt>
                <c:pt idx="1">
                  <c:v>Umbria</c:v>
                </c:pt>
                <c:pt idx="2">
                  <c:v>Calabria</c:v>
                </c:pt>
                <c:pt idx="3">
                  <c:v>Liguria</c:v>
                </c:pt>
                <c:pt idx="4">
                  <c:v>Sardegna</c:v>
                </c:pt>
                <c:pt idx="5">
                  <c:v>Molise</c:v>
                </c:pt>
                <c:pt idx="6">
                  <c:v>Emilia Romagna</c:v>
                </c:pt>
                <c:pt idx="7">
                  <c:v>Friuli Venezia Giulia</c:v>
                </c:pt>
                <c:pt idx="8">
                  <c:v>Mezzogiorno</c:v>
                </c:pt>
                <c:pt idx="9">
                  <c:v>Veneto</c:v>
                </c:pt>
                <c:pt idx="10">
                  <c:v>Marche</c:v>
                </c:pt>
                <c:pt idx="11">
                  <c:v>Abruzzo</c:v>
                </c:pt>
                <c:pt idx="12">
                  <c:v>Toscana</c:v>
                </c:pt>
                <c:pt idx="13">
                  <c:v>Piemonte</c:v>
                </c:pt>
                <c:pt idx="14">
                  <c:v>Italia</c:v>
                </c:pt>
                <c:pt idx="15">
                  <c:v>Puglia</c:v>
                </c:pt>
                <c:pt idx="16">
                  <c:v>Campania</c:v>
                </c:pt>
                <c:pt idx="17">
                  <c:v>Centro-Nord</c:v>
                </c:pt>
                <c:pt idx="18">
                  <c:v>Valle d'Aosta</c:v>
                </c:pt>
                <c:pt idx="19">
                  <c:v>Lazio</c:v>
                </c:pt>
                <c:pt idx="20">
                  <c:v>Lombardia</c:v>
                </c:pt>
                <c:pt idx="21">
                  <c:v>Basilicata</c:v>
                </c:pt>
                <c:pt idx="22">
                  <c:v>Provincia Autonoma di Bolzano</c:v>
                </c:pt>
                <c:pt idx="23">
                  <c:v>Provincia Autonoma di Trento</c:v>
                </c:pt>
              </c:strCache>
            </c:strRef>
          </c:cat>
          <c:val>
            <c:numRef>
              <c:f>'gradutatoria settori per region'!$B$200:$B$223</c:f>
              <c:numCache>
                <c:formatCode>0</c:formatCode>
                <c:ptCount val="24"/>
                <c:pt idx="0">
                  <c:v>186.18882275576954</c:v>
                </c:pt>
                <c:pt idx="1">
                  <c:v>191.67701697651864</c:v>
                </c:pt>
                <c:pt idx="2">
                  <c:v>232.30899435019126</c:v>
                </c:pt>
                <c:pt idx="3">
                  <c:v>248.5740104276417</c:v>
                </c:pt>
                <c:pt idx="4">
                  <c:v>258.99298086488693</c:v>
                </c:pt>
                <c:pt idx="5">
                  <c:v>269.68222029724893</c:v>
                </c:pt>
                <c:pt idx="6">
                  <c:v>275.33369445902144</c:v>
                </c:pt>
                <c:pt idx="7">
                  <c:v>283.88964496066006</c:v>
                </c:pt>
                <c:pt idx="8">
                  <c:v>293.34910815335047</c:v>
                </c:pt>
                <c:pt idx="9">
                  <c:v>300.57163438409265</c:v>
                </c:pt>
                <c:pt idx="10">
                  <c:v>300.92094791432731</c:v>
                </c:pt>
                <c:pt idx="11">
                  <c:v>312.4680225986931</c:v>
                </c:pt>
                <c:pt idx="12">
                  <c:v>315.51625762501033</c:v>
                </c:pt>
                <c:pt idx="13">
                  <c:v>334.61575763116826</c:v>
                </c:pt>
                <c:pt idx="14">
                  <c:v>339.97423459755856</c:v>
                </c:pt>
                <c:pt idx="15">
                  <c:v>343.96955828120565</c:v>
                </c:pt>
                <c:pt idx="16">
                  <c:v>359.4688514563486</c:v>
                </c:pt>
                <c:pt idx="17">
                  <c:v>363.70937643046096</c:v>
                </c:pt>
                <c:pt idx="18">
                  <c:v>394.24463222724739</c:v>
                </c:pt>
                <c:pt idx="19">
                  <c:v>423.83553011935669</c:v>
                </c:pt>
                <c:pt idx="20">
                  <c:v>449.65797183556134</c:v>
                </c:pt>
                <c:pt idx="21">
                  <c:v>473.26124139048375</c:v>
                </c:pt>
                <c:pt idx="22">
                  <c:v>594.26896531051216</c:v>
                </c:pt>
                <c:pt idx="23">
                  <c:v>704.68240016840127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03794800"/>
        <c:axId val="-1703796432"/>
      </c:barChart>
      <c:catAx>
        <c:axId val="-170379480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900"/>
            </a:pPr>
            <a:endParaRPr lang="it-IT"/>
          </a:p>
        </c:txPr>
        <c:crossAx val="-1703796432"/>
        <c:crossesAt val="340"/>
        <c:auto val="1"/>
        <c:lblAlgn val="ctr"/>
        <c:lblOffset val="100"/>
        <c:noMultiLvlLbl val="0"/>
      </c:catAx>
      <c:valAx>
        <c:axId val="-1703796432"/>
        <c:scaling>
          <c:orientation val="minMax"/>
          <c:min val="120"/>
        </c:scaling>
        <c:delete val="0"/>
        <c:axPos val="b"/>
        <c:numFmt formatCode="0" sourceLinked="1"/>
        <c:majorTickMark val="out"/>
        <c:minorTickMark val="none"/>
        <c:tickLblPos val="nextTo"/>
        <c:crossAx val="-17037948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7"/>
          <c:order val="7"/>
          <c:tx>
            <c:strRef>
              <c:f>'%soggetto d interv x sett'!$A$42</c:f>
              <c:strCache>
                <c:ptCount val="1"/>
                <c:pt idx="0">
                  <c:v>Industria e Artigianato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9.2869422572178381E-2"/>
                  <c:y val="-6.742964421114026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25238101487314074"/>
                  <c:y val="0.1118383639545056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'%soggetto d interv x sett'!$B$34:$D$34</c:f>
              <c:strCache>
                <c:ptCount val="3"/>
                <c:pt idx="0">
                  <c:v>Amministrazioni Centrali</c:v>
                </c:pt>
                <c:pt idx="1">
                  <c:v>Amministrazioni Regionali</c:v>
                </c:pt>
                <c:pt idx="2">
                  <c:v>Amministrazioni Locali</c:v>
                </c:pt>
              </c:strCache>
            </c:strRef>
          </c:cat>
          <c:val>
            <c:numRef>
              <c:f>'%soggetto d interv x sett'!$B$42:$D$42</c:f>
              <c:numCache>
                <c:formatCode>0</c:formatCode>
                <c:ptCount val="3"/>
                <c:pt idx="0">
                  <c:v>89.314838668576442</c:v>
                </c:pt>
                <c:pt idx="1">
                  <c:v>9.9677516318427628</c:v>
                </c:pt>
                <c:pt idx="2">
                  <c:v>0.71740969958078826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extLst>
          <c:ext xmlns:c15="http://schemas.microsoft.com/office/drawing/2012/chart" uri="{02D57815-91ED-43cb-92C2-25804820EDAC}">
            <c15:filteredPi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'%soggetto d interv x sett'!$A$35</c15:sqref>
                        </c15:formulaRef>
                      </c:ext>
                    </c:extLst>
                    <c:strCache>
                      <c:ptCount val="1"/>
                      <c:pt idx="0">
                        <c:v>Istruzione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cat>
                  <c:strRef>
                    <c:extLst>
                      <c:ext uri="{02D57815-91ED-43cb-92C2-25804820EDAC}">
                        <c15:formulaRef>
                          <c15:sqref>'%soggetto d interv x sett'!$B$34:$D$34</c15:sqref>
                        </c15:formulaRef>
                      </c:ext>
                    </c:extLst>
                    <c:strCache>
                      <c:ptCount val="3"/>
                      <c:pt idx="0">
                        <c:v>Amministrazioni Centrali</c:v>
                      </c:pt>
                      <c:pt idx="1">
                        <c:v>Amministrazioni Regionali</c:v>
                      </c:pt>
                      <c:pt idx="2">
                        <c:v>Amministrazioni Locali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'%soggetto d interv x sett'!$B$35:$D$35</c15:sqref>
                        </c15:formulaRef>
                      </c:ext>
                    </c:extLst>
                    <c:numCache>
                      <c:formatCode>0</c:formatCode>
                      <c:ptCount val="3"/>
                      <c:pt idx="0">
                        <c:v>68.674842222617215</c:v>
                      </c:pt>
                      <c:pt idx="1">
                        <c:v>5.3834814847940091</c:v>
                      </c:pt>
                      <c:pt idx="2">
                        <c:v>25.941676292588784</c:v>
                      </c:pt>
                    </c:numCache>
                  </c:numRef>
                </c:val>
              </c15:ser>
            </c15:filteredPieSeries>
            <c15:filteredPi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sett'!$A$36</c15:sqref>
                        </c15:formulaRef>
                      </c:ext>
                    </c:extLst>
                    <c:strCache>
                      <c:ptCount val="1"/>
                      <c:pt idx="0">
                        <c:v>Cultura e servizi ricreativi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sett'!$B$34:$D$34</c15:sqref>
                        </c15:formulaRef>
                      </c:ext>
                    </c:extLst>
                    <c:strCache>
                      <c:ptCount val="3"/>
                      <c:pt idx="0">
                        <c:v>Amministrazioni Centrali</c:v>
                      </c:pt>
                      <c:pt idx="1">
                        <c:v>Amministrazioni Regionali</c:v>
                      </c:pt>
                      <c:pt idx="2">
                        <c:v>Amministrazioni Locali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sett'!$B$36:$D$36</c15:sqref>
                        </c15:formulaRef>
                      </c:ext>
                    </c:extLst>
                    <c:numCache>
                      <c:formatCode>0</c:formatCode>
                      <c:ptCount val="3"/>
                      <c:pt idx="0">
                        <c:v>61.989506148324359</c:v>
                      </c:pt>
                      <c:pt idx="1">
                        <c:v>9.7915999348171621</c:v>
                      </c:pt>
                      <c:pt idx="2">
                        <c:v>28.218893916858484</c:v>
                      </c:pt>
                    </c:numCache>
                  </c:numRef>
                </c:val>
              </c15:ser>
            </c15:filteredPieSeries>
            <c15:filteredPie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sett'!$A$37</c15:sqref>
                        </c15:formulaRef>
                      </c:ext>
                    </c:extLst>
                    <c:strCache>
                      <c:ptCount val="1"/>
                      <c:pt idx="0">
                        <c:v>Sanità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sett'!$B$34:$D$34</c15:sqref>
                        </c15:formulaRef>
                      </c:ext>
                    </c:extLst>
                    <c:strCache>
                      <c:ptCount val="3"/>
                      <c:pt idx="0">
                        <c:v>Amministrazioni Centrali</c:v>
                      </c:pt>
                      <c:pt idx="1">
                        <c:v>Amministrazioni Regionali</c:v>
                      </c:pt>
                      <c:pt idx="2">
                        <c:v>Amministrazioni Locali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sett'!$B$37:$D$37</c15:sqref>
                        </c15:formulaRef>
                      </c:ext>
                    </c:extLst>
                    <c:numCache>
                      <c:formatCode>0</c:formatCode>
                      <c:ptCount val="3"/>
                      <c:pt idx="0">
                        <c:v>4.8683933660643319</c:v>
                      </c:pt>
                      <c:pt idx="1">
                        <c:v>95.060305785395698</c:v>
                      </c:pt>
                      <c:pt idx="2">
                        <c:v>7.1300848539978048E-2</c:v>
                      </c:pt>
                    </c:numCache>
                  </c:numRef>
                </c:val>
              </c15:ser>
            </c15:filteredPieSeries>
            <c15:filteredPie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sett'!$A$38</c15:sqref>
                        </c15:formulaRef>
                      </c:ext>
                    </c:extLst>
                    <c:strCache>
                      <c:ptCount val="1"/>
                      <c:pt idx="0">
                        <c:v>Interventi in campo sociale (assist. e benef.)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sett'!$B$34:$D$34</c15:sqref>
                        </c15:formulaRef>
                      </c:ext>
                    </c:extLst>
                    <c:strCache>
                      <c:ptCount val="3"/>
                      <c:pt idx="0">
                        <c:v>Amministrazioni Centrali</c:v>
                      </c:pt>
                      <c:pt idx="1">
                        <c:v>Amministrazioni Regionali</c:v>
                      </c:pt>
                      <c:pt idx="2">
                        <c:v>Amministrazioni Locali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sett'!$B$38:$D$38</c15:sqref>
                        </c15:formulaRef>
                      </c:ext>
                    </c:extLst>
                    <c:numCache>
                      <c:formatCode>0</c:formatCode>
                      <c:ptCount val="3"/>
                      <c:pt idx="0">
                        <c:v>87.618026647401578</c:v>
                      </c:pt>
                      <c:pt idx="1">
                        <c:v>1.9908498411813489</c:v>
                      </c:pt>
                      <c:pt idx="2">
                        <c:v>10.391123511417085</c:v>
                      </c:pt>
                    </c:numCache>
                  </c:numRef>
                </c:val>
              </c15:ser>
            </c15:filteredPieSeries>
            <c15:filteredPie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sett'!$A$39</c15:sqref>
                        </c15:formulaRef>
                      </c:ext>
                    </c:extLst>
                    <c:strCache>
                      <c:ptCount val="1"/>
                      <c:pt idx="0">
                        <c:v>Lavoro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sett'!$B$34:$D$34</c15:sqref>
                        </c15:formulaRef>
                      </c:ext>
                    </c:extLst>
                    <c:strCache>
                      <c:ptCount val="3"/>
                      <c:pt idx="0">
                        <c:v>Amministrazioni Centrali</c:v>
                      </c:pt>
                      <c:pt idx="1">
                        <c:v>Amministrazioni Regionali</c:v>
                      </c:pt>
                      <c:pt idx="2">
                        <c:v>Amministrazioni Locali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sett'!$B$39:$D$39</c15:sqref>
                        </c15:formulaRef>
                      </c:ext>
                    </c:extLst>
                    <c:numCache>
                      <c:formatCode>0</c:formatCode>
                      <c:ptCount val="3"/>
                      <c:pt idx="0">
                        <c:v>96.885041858694478</c:v>
                      </c:pt>
                      <c:pt idx="1">
                        <c:v>2.8549618507450716</c:v>
                      </c:pt>
                      <c:pt idx="2">
                        <c:v>0.25999629056046464</c:v>
                      </c:pt>
                    </c:numCache>
                  </c:numRef>
                </c:val>
              </c15:ser>
            </c15:filteredPieSeries>
            <c15:filteredPie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sett'!$A$40</c15:sqref>
                        </c15:formulaRef>
                      </c:ext>
                    </c:extLst>
                    <c:strCache>
                      <c:ptCount val="1"/>
                      <c:pt idx="0">
                        <c:v>Previdenza e Integrazioni Salariali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sett'!$B$34:$D$34</c15:sqref>
                        </c15:formulaRef>
                      </c:ext>
                    </c:extLst>
                    <c:strCache>
                      <c:ptCount val="3"/>
                      <c:pt idx="0">
                        <c:v>Amministrazioni Centrali</c:v>
                      </c:pt>
                      <c:pt idx="1">
                        <c:v>Amministrazioni Regionali</c:v>
                      </c:pt>
                      <c:pt idx="2">
                        <c:v>Amministrazioni Locali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sett'!$B$40:$D$40</c15:sqref>
                        </c15:formulaRef>
                      </c:ext>
                    </c:extLst>
                    <c:numCache>
                      <c:formatCode>0</c:formatCode>
                      <c:ptCount val="3"/>
                      <c:pt idx="0">
                        <c:v>99.647263001824257</c:v>
                      </c:pt>
                      <c:pt idx="1">
                        <c:v>0.35273699817574328</c:v>
                      </c:pt>
                      <c:pt idx="2">
                        <c:v>0</c:v>
                      </c:pt>
                    </c:numCache>
                  </c:numRef>
                </c:val>
              </c15:ser>
            </c15:filteredPieSeries>
            <c15:filteredPie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sett'!$A$41</c15:sqref>
                        </c15:formulaRef>
                      </c:ext>
                    </c:extLst>
                    <c:strCache>
                      <c:ptCount val="1"/>
                      <c:pt idx="0">
                        <c:v>Altri trasporti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sett'!$B$34:$D$34</c15:sqref>
                        </c15:formulaRef>
                      </c:ext>
                    </c:extLst>
                    <c:strCache>
                      <c:ptCount val="3"/>
                      <c:pt idx="0">
                        <c:v>Amministrazioni Centrali</c:v>
                      </c:pt>
                      <c:pt idx="1">
                        <c:v>Amministrazioni Regionali</c:v>
                      </c:pt>
                      <c:pt idx="2">
                        <c:v>Amministrazioni Locali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sett'!$B$41:$D$41</c15:sqref>
                        </c15:formulaRef>
                      </c:ext>
                    </c:extLst>
                    <c:numCache>
                      <c:formatCode>0</c:formatCode>
                      <c:ptCount val="3"/>
                      <c:pt idx="0">
                        <c:v>50.637702112390357</c:v>
                      </c:pt>
                      <c:pt idx="1">
                        <c:v>30.522320204376648</c:v>
                      </c:pt>
                      <c:pt idx="2">
                        <c:v>18.839977683232995</c:v>
                      </c:pt>
                    </c:numCache>
                  </c:numRef>
                </c:val>
              </c15:ser>
            </c15:filteredPieSeries>
          </c:ext>
        </c:extLst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/>
              <a:t>Sanità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2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9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4"/>
            <c:invertIfNegative val="0"/>
            <c:bubble3D val="0"/>
            <c:spPr>
              <a:solidFill>
                <a:schemeClr val="accent6"/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'gradutatoria settori per region'!$A$64:$A$87</c:f>
              <c:strCache>
                <c:ptCount val="24"/>
                <c:pt idx="0">
                  <c:v>Campania</c:v>
                </c:pt>
                <c:pt idx="1">
                  <c:v>Calabria</c:v>
                </c:pt>
                <c:pt idx="2">
                  <c:v>Mezzogiorno</c:v>
                </c:pt>
                <c:pt idx="3">
                  <c:v>Basilicata</c:v>
                </c:pt>
                <c:pt idx="4">
                  <c:v>Puglia</c:v>
                </c:pt>
                <c:pt idx="5">
                  <c:v>Toscana</c:v>
                </c:pt>
                <c:pt idx="6">
                  <c:v>Abruzzo</c:v>
                </c:pt>
                <c:pt idx="7">
                  <c:v>Sicilia</c:v>
                </c:pt>
                <c:pt idx="8">
                  <c:v>Lombardia</c:v>
                </c:pt>
                <c:pt idx="9">
                  <c:v>Italia</c:v>
                </c:pt>
                <c:pt idx="10">
                  <c:v>Umbria</c:v>
                </c:pt>
                <c:pt idx="11">
                  <c:v>Piemonte</c:v>
                </c:pt>
                <c:pt idx="12">
                  <c:v>Marche</c:v>
                </c:pt>
                <c:pt idx="13">
                  <c:v>Lazio</c:v>
                </c:pt>
                <c:pt idx="14">
                  <c:v>Centro-Nord</c:v>
                </c:pt>
                <c:pt idx="15">
                  <c:v>Molise</c:v>
                </c:pt>
                <c:pt idx="16">
                  <c:v>Veneto</c:v>
                </c:pt>
                <c:pt idx="17">
                  <c:v>Liguria</c:v>
                </c:pt>
                <c:pt idx="18">
                  <c:v>Sardegna</c:v>
                </c:pt>
                <c:pt idx="19">
                  <c:v>Provincia Autonoma di Trento</c:v>
                </c:pt>
                <c:pt idx="20">
                  <c:v>Emilia Romagna</c:v>
                </c:pt>
                <c:pt idx="21">
                  <c:v>Valle d'Aosta</c:v>
                </c:pt>
                <c:pt idx="22">
                  <c:v>Provincia Autonoma di Bolzano</c:v>
                </c:pt>
                <c:pt idx="23">
                  <c:v>Friuli Venezia Giulia</c:v>
                </c:pt>
              </c:strCache>
            </c:strRef>
          </c:cat>
          <c:val>
            <c:numRef>
              <c:f>'gradutatoria settori per region'!$B$64:$B$87</c:f>
              <c:numCache>
                <c:formatCode>_-* #,##0_-;\-* #,##0_-;_-* "-"??_-;_-@_-</c:formatCode>
                <c:ptCount val="24"/>
                <c:pt idx="0">
                  <c:v>1618.4516263241592</c:v>
                </c:pt>
                <c:pt idx="1">
                  <c:v>1757.183125653419</c:v>
                </c:pt>
                <c:pt idx="2">
                  <c:v>1930.9234089893737</c:v>
                </c:pt>
                <c:pt idx="3">
                  <c:v>1988.3502869378358</c:v>
                </c:pt>
                <c:pt idx="4">
                  <c:v>2037.16600239438</c:v>
                </c:pt>
                <c:pt idx="5">
                  <c:v>2059.4351212116917</c:v>
                </c:pt>
                <c:pt idx="6">
                  <c:v>2077.7482262153308</c:v>
                </c:pt>
                <c:pt idx="7">
                  <c:v>2078.338938292763</c:v>
                </c:pt>
                <c:pt idx="8">
                  <c:v>2079.3186267921274</c:v>
                </c:pt>
                <c:pt idx="9">
                  <c:v>2116.3995755817105</c:v>
                </c:pt>
                <c:pt idx="10">
                  <c:v>2149.8448381454373</c:v>
                </c:pt>
                <c:pt idx="11">
                  <c:v>2158.8240120638156</c:v>
                </c:pt>
                <c:pt idx="12">
                  <c:v>2167.2935430124967</c:v>
                </c:pt>
                <c:pt idx="13">
                  <c:v>2172.3858086140472</c:v>
                </c:pt>
                <c:pt idx="14">
                  <c:v>2210.8186894035293</c:v>
                </c:pt>
                <c:pt idx="15">
                  <c:v>2219.7376049546097</c:v>
                </c:pt>
                <c:pt idx="16">
                  <c:v>2304.0680766549299</c:v>
                </c:pt>
                <c:pt idx="17">
                  <c:v>2321.8753967504308</c:v>
                </c:pt>
                <c:pt idx="18">
                  <c:v>2338.0266294713019</c:v>
                </c:pt>
                <c:pt idx="19">
                  <c:v>2420.2110007718443</c:v>
                </c:pt>
                <c:pt idx="20">
                  <c:v>2423.0138792037924</c:v>
                </c:pt>
                <c:pt idx="21">
                  <c:v>2502.3192657881063</c:v>
                </c:pt>
                <c:pt idx="22">
                  <c:v>2606.5551254861666</c:v>
                </c:pt>
                <c:pt idx="23">
                  <c:v>2631.000648121134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03788272"/>
        <c:axId val="-1703796976"/>
      </c:barChart>
      <c:catAx>
        <c:axId val="-17037882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crossAx val="-1703796976"/>
        <c:crossesAt val="2116"/>
        <c:auto val="1"/>
        <c:lblAlgn val="ctr"/>
        <c:lblOffset val="100"/>
        <c:noMultiLvlLbl val="0"/>
      </c:catAx>
      <c:valAx>
        <c:axId val="-1703796976"/>
        <c:scaling>
          <c:orientation val="minMax"/>
          <c:min val="1300"/>
        </c:scaling>
        <c:delete val="0"/>
        <c:axPos val="b"/>
        <c:numFmt formatCode="_-* #,##0_-;\-* #,##0_-;_-* &quot;-&quot;??_-;_-@_-" sourceLinked="1"/>
        <c:majorTickMark val="out"/>
        <c:minorTickMark val="none"/>
        <c:tickLblPos val="nextTo"/>
        <c:crossAx val="-170378827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2"/>
          <c:order val="0"/>
          <c:tx>
            <c:strRef>
              <c:f>'%soggetto d interv x sett'!$A$37</c:f>
              <c:strCache>
                <c:ptCount val="1"/>
                <c:pt idx="0">
                  <c:v>Sanità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1346923665791776"/>
                  <c:y val="-3.3843686205890931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23128543307086613"/>
                  <c:y val="-0.2107870370370369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'%soggetto d interv x sett'!$B$34:$D$34</c:f>
              <c:strCache>
                <c:ptCount val="3"/>
                <c:pt idx="0">
                  <c:v>Amministrazioni Centrali</c:v>
                </c:pt>
                <c:pt idx="1">
                  <c:v>Amministrazioni Regionali</c:v>
                </c:pt>
                <c:pt idx="2">
                  <c:v>Amministrazioni Locali</c:v>
                </c:pt>
              </c:strCache>
            </c:strRef>
          </c:cat>
          <c:val>
            <c:numRef>
              <c:f>'%soggetto d interv x sett'!$B$37:$D$37</c:f>
              <c:numCache>
                <c:formatCode>0</c:formatCode>
                <c:ptCount val="3"/>
                <c:pt idx="0">
                  <c:v>4.8683933660643319</c:v>
                </c:pt>
                <c:pt idx="1">
                  <c:v>95.060305785395698</c:v>
                </c:pt>
                <c:pt idx="2">
                  <c:v>7.1300848539978048E-2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/>
              <a:t> Altri trasporti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5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6"/>
            <c:invertIfNegative val="0"/>
            <c:bubble3D val="0"/>
            <c:spPr>
              <a:solidFill>
                <a:schemeClr val="accent6"/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'gradutatoria settori per region'!$A$173:$A$196</c:f>
              <c:strCache>
                <c:ptCount val="24"/>
                <c:pt idx="0">
                  <c:v>Marche</c:v>
                </c:pt>
                <c:pt idx="1">
                  <c:v>Calabria</c:v>
                </c:pt>
                <c:pt idx="2">
                  <c:v>Sicilia</c:v>
                </c:pt>
                <c:pt idx="3">
                  <c:v>Veneto</c:v>
                </c:pt>
                <c:pt idx="4">
                  <c:v>Abruzzo</c:v>
                </c:pt>
                <c:pt idx="5">
                  <c:v>Mezzogiorno</c:v>
                </c:pt>
                <c:pt idx="6">
                  <c:v>Puglia</c:v>
                </c:pt>
                <c:pt idx="7">
                  <c:v>Basilicata</c:v>
                </c:pt>
                <c:pt idx="8">
                  <c:v>Emilia Romagna</c:v>
                </c:pt>
                <c:pt idx="9">
                  <c:v>Campania</c:v>
                </c:pt>
                <c:pt idx="10">
                  <c:v>Sardegna</c:v>
                </c:pt>
                <c:pt idx="11">
                  <c:v>Lombardia</c:v>
                </c:pt>
                <c:pt idx="12">
                  <c:v>Umbria</c:v>
                </c:pt>
                <c:pt idx="13">
                  <c:v>Italia</c:v>
                </c:pt>
                <c:pt idx="14">
                  <c:v>Molise</c:v>
                </c:pt>
                <c:pt idx="15">
                  <c:v>Friuli Venezia Giulia</c:v>
                </c:pt>
                <c:pt idx="16">
                  <c:v>Centro-Nord</c:v>
                </c:pt>
                <c:pt idx="17">
                  <c:v>Provincia Autonoma di Trento</c:v>
                </c:pt>
                <c:pt idx="18">
                  <c:v>Toscana</c:v>
                </c:pt>
                <c:pt idx="19">
                  <c:v>Piemonte</c:v>
                </c:pt>
                <c:pt idx="20">
                  <c:v>Valle d'Aosta</c:v>
                </c:pt>
                <c:pt idx="21">
                  <c:v>Lazio</c:v>
                </c:pt>
                <c:pt idx="22">
                  <c:v>Provincia Autonoma di Bolzano</c:v>
                </c:pt>
                <c:pt idx="23">
                  <c:v>Liguria</c:v>
                </c:pt>
              </c:strCache>
            </c:strRef>
          </c:cat>
          <c:val>
            <c:numRef>
              <c:f>'gradutatoria settori per region'!$B$173:$B$196</c:f>
              <c:numCache>
                <c:formatCode>0</c:formatCode>
                <c:ptCount val="24"/>
                <c:pt idx="0">
                  <c:v>261.98042219667013</c:v>
                </c:pt>
                <c:pt idx="1">
                  <c:v>287.51407608337377</c:v>
                </c:pt>
                <c:pt idx="2">
                  <c:v>299.69289856640603</c:v>
                </c:pt>
                <c:pt idx="3">
                  <c:v>332.04331533330031</c:v>
                </c:pt>
                <c:pt idx="4">
                  <c:v>336.97375244528473</c:v>
                </c:pt>
                <c:pt idx="5">
                  <c:v>337.15261223479774</c:v>
                </c:pt>
                <c:pt idx="6">
                  <c:v>337.73599103340598</c:v>
                </c:pt>
                <c:pt idx="7">
                  <c:v>355.39231407956231</c:v>
                </c:pt>
                <c:pt idx="8">
                  <c:v>364.97477815638393</c:v>
                </c:pt>
                <c:pt idx="9">
                  <c:v>365.73065284104518</c:v>
                </c:pt>
                <c:pt idx="10">
                  <c:v>383.95301651603836</c:v>
                </c:pt>
                <c:pt idx="11">
                  <c:v>399.84936278134717</c:v>
                </c:pt>
                <c:pt idx="12">
                  <c:v>416.83020697526592</c:v>
                </c:pt>
                <c:pt idx="13">
                  <c:v>419.72801916108909</c:v>
                </c:pt>
                <c:pt idx="14">
                  <c:v>426.62832256788363</c:v>
                </c:pt>
                <c:pt idx="15">
                  <c:v>430.40027844586081</c:v>
                </c:pt>
                <c:pt idx="16">
                  <c:v>461.76413026205267</c:v>
                </c:pt>
                <c:pt idx="17">
                  <c:v>461.92013102839491</c:v>
                </c:pt>
                <c:pt idx="18">
                  <c:v>462.89841730405544</c:v>
                </c:pt>
                <c:pt idx="19">
                  <c:v>518.27226464446528</c:v>
                </c:pt>
                <c:pt idx="20">
                  <c:v>591.33017308617116</c:v>
                </c:pt>
                <c:pt idx="21">
                  <c:v>616.84922371062794</c:v>
                </c:pt>
                <c:pt idx="22">
                  <c:v>628.60387736902464</c:v>
                </c:pt>
                <c:pt idx="23">
                  <c:v>998.54379629305504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03797520"/>
        <c:axId val="-1703795888"/>
      </c:barChart>
      <c:catAx>
        <c:axId val="-17037975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900"/>
            </a:pPr>
            <a:endParaRPr lang="it-IT"/>
          </a:p>
        </c:txPr>
        <c:crossAx val="-1703795888"/>
        <c:crossesAt val="420"/>
        <c:auto val="1"/>
        <c:lblAlgn val="ctr"/>
        <c:lblOffset val="100"/>
        <c:noMultiLvlLbl val="0"/>
      </c:catAx>
      <c:valAx>
        <c:axId val="-1703795888"/>
        <c:scaling>
          <c:orientation val="minMax"/>
          <c:min val="180"/>
        </c:scaling>
        <c:delete val="0"/>
        <c:axPos val="b"/>
        <c:numFmt formatCode="0" sourceLinked="1"/>
        <c:majorTickMark val="out"/>
        <c:minorTickMark val="none"/>
        <c:tickLblPos val="nextTo"/>
        <c:crossAx val="-17037975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6"/>
          <c:order val="6"/>
          <c:tx>
            <c:strRef>
              <c:f>'%soggetto d interv x sett'!$A$41</c:f>
              <c:strCache>
                <c:ptCount val="1"/>
                <c:pt idx="0">
                  <c:v>Altri trasporti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1.7749343832020996E-4"/>
                  <c:y val="-0.1588509769612131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9445428696412961E-2"/>
                  <c:y val="5.8256051326917468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'%soggetto d interv x sett'!$B$34:$D$34</c:f>
              <c:strCache>
                <c:ptCount val="3"/>
                <c:pt idx="0">
                  <c:v>Amministrazioni Centrali</c:v>
                </c:pt>
                <c:pt idx="1">
                  <c:v>Amministrazioni Regionali</c:v>
                </c:pt>
                <c:pt idx="2">
                  <c:v>Amministrazioni Locali</c:v>
                </c:pt>
              </c:strCache>
            </c:strRef>
          </c:cat>
          <c:val>
            <c:numRef>
              <c:f>'%soggetto d interv x sett'!$B$41:$D$41</c:f>
              <c:numCache>
                <c:formatCode>0</c:formatCode>
                <c:ptCount val="3"/>
                <c:pt idx="0">
                  <c:v>50.637702112390357</c:v>
                </c:pt>
                <c:pt idx="1">
                  <c:v>30.522320204376648</c:v>
                </c:pt>
                <c:pt idx="2">
                  <c:v>18.839977683232995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extLst>
          <c:ext xmlns:c15="http://schemas.microsoft.com/office/drawing/2012/chart" uri="{02D57815-91ED-43cb-92C2-25804820EDAC}">
            <c15:filteredPi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'%soggetto d interv x sett'!$A$35</c15:sqref>
                        </c15:formulaRef>
                      </c:ext>
                    </c:extLst>
                    <c:strCache>
                      <c:ptCount val="1"/>
                      <c:pt idx="0">
                        <c:v>Istruzione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cat>
                  <c:strRef>
                    <c:extLst>
                      <c:ext uri="{02D57815-91ED-43cb-92C2-25804820EDAC}">
                        <c15:formulaRef>
                          <c15:sqref>'%soggetto d interv x sett'!$B$34:$D$34</c15:sqref>
                        </c15:formulaRef>
                      </c:ext>
                    </c:extLst>
                    <c:strCache>
                      <c:ptCount val="3"/>
                      <c:pt idx="0">
                        <c:v>Amministrazioni Centrali</c:v>
                      </c:pt>
                      <c:pt idx="1">
                        <c:v>Amministrazioni Regionali</c:v>
                      </c:pt>
                      <c:pt idx="2">
                        <c:v>Amministrazioni Locali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'%soggetto d interv x sett'!$B$35:$D$35</c15:sqref>
                        </c15:formulaRef>
                      </c:ext>
                    </c:extLst>
                    <c:numCache>
                      <c:formatCode>0</c:formatCode>
                      <c:ptCount val="3"/>
                      <c:pt idx="0">
                        <c:v>68.674842222617215</c:v>
                      </c:pt>
                      <c:pt idx="1">
                        <c:v>5.3834814847940091</c:v>
                      </c:pt>
                      <c:pt idx="2">
                        <c:v>25.941676292588784</c:v>
                      </c:pt>
                    </c:numCache>
                  </c:numRef>
                </c:val>
              </c15:ser>
            </c15:filteredPieSeries>
            <c15:filteredPi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sett'!$A$36</c15:sqref>
                        </c15:formulaRef>
                      </c:ext>
                    </c:extLst>
                    <c:strCache>
                      <c:ptCount val="1"/>
                      <c:pt idx="0">
                        <c:v>Cultura e servizi ricreativi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sett'!$B$34:$D$34</c15:sqref>
                        </c15:formulaRef>
                      </c:ext>
                    </c:extLst>
                    <c:strCache>
                      <c:ptCount val="3"/>
                      <c:pt idx="0">
                        <c:v>Amministrazioni Centrali</c:v>
                      </c:pt>
                      <c:pt idx="1">
                        <c:v>Amministrazioni Regionali</c:v>
                      </c:pt>
                      <c:pt idx="2">
                        <c:v>Amministrazioni Locali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sett'!$B$36:$D$36</c15:sqref>
                        </c15:formulaRef>
                      </c:ext>
                    </c:extLst>
                    <c:numCache>
                      <c:formatCode>0</c:formatCode>
                      <c:ptCount val="3"/>
                      <c:pt idx="0">
                        <c:v>61.989506148324359</c:v>
                      </c:pt>
                      <c:pt idx="1">
                        <c:v>9.7915999348171621</c:v>
                      </c:pt>
                      <c:pt idx="2">
                        <c:v>28.218893916858484</c:v>
                      </c:pt>
                    </c:numCache>
                  </c:numRef>
                </c:val>
              </c15:ser>
            </c15:filteredPieSeries>
            <c15:filteredPie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sett'!$A$37</c15:sqref>
                        </c15:formulaRef>
                      </c:ext>
                    </c:extLst>
                    <c:strCache>
                      <c:ptCount val="1"/>
                      <c:pt idx="0">
                        <c:v>Sanità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sett'!$B$34:$D$34</c15:sqref>
                        </c15:formulaRef>
                      </c:ext>
                    </c:extLst>
                    <c:strCache>
                      <c:ptCount val="3"/>
                      <c:pt idx="0">
                        <c:v>Amministrazioni Centrali</c:v>
                      </c:pt>
                      <c:pt idx="1">
                        <c:v>Amministrazioni Regionali</c:v>
                      </c:pt>
                      <c:pt idx="2">
                        <c:v>Amministrazioni Locali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sett'!$B$37:$D$37</c15:sqref>
                        </c15:formulaRef>
                      </c:ext>
                    </c:extLst>
                    <c:numCache>
                      <c:formatCode>0</c:formatCode>
                      <c:ptCount val="3"/>
                      <c:pt idx="0">
                        <c:v>4.8683933660643319</c:v>
                      </c:pt>
                      <c:pt idx="1">
                        <c:v>95.060305785395698</c:v>
                      </c:pt>
                      <c:pt idx="2">
                        <c:v>7.1300848539978048E-2</c:v>
                      </c:pt>
                    </c:numCache>
                  </c:numRef>
                </c:val>
              </c15:ser>
            </c15:filteredPieSeries>
            <c15:filteredPie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sett'!$A$38</c15:sqref>
                        </c15:formulaRef>
                      </c:ext>
                    </c:extLst>
                    <c:strCache>
                      <c:ptCount val="1"/>
                      <c:pt idx="0">
                        <c:v>Interventi in campo sociale (assist. e benef.)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sett'!$B$34:$D$34</c15:sqref>
                        </c15:formulaRef>
                      </c:ext>
                    </c:extLst>
                    <c:strCache>
                      <c:ptCount val="3"/>
                      <c:pt idx="0">
                        <c:v>Amministrazioni Centrali</c:v>
                      </c:pt>
                      <c:pt idx="1">
                        <c:v>Amministrazioni Regionali</c:v>
                      </c:pt>
                      <c:pt idx="2">
                        <c:v>Amministrazioni Locali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sett'!$B$38:$D$38</c15:sqref>
                        </c15:formulaRef>
                      </c:ext>
                    </c:extLst>
                    <c:numCache>
                      <c:formatCode>0</c:formatCode>
                      <c:ptCount val="3"/>
                      <c:pt idx="0">
                        <c:v>87.618026647401578</c:v>
                      </c:pt>
                      <c:pt idx="1">
                        <c:v>1.9908498411813489</c:v>
                      </c:pt>
                      <c:pt idx="2">
                        <c:v>10.391123511417085</c:v>
                      </c:pt>
                    </c:numCache>
                  </c:numRef>
                </c:val>
              </c15:ser>
            </c15:filteredPieSeries>
            <c15:filteredPie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sett'!$A$39</c15:sqref>
                        </c15:formulaRef>
                      </c:ext>
                    </c:extLst>
                    <c:strCache>
                      <c:ptCount val="1"/>
                      <c:pt idx="0">
                        <c:v>Lavoro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sett'!$B$34:$D$34</c15:sqref>
                        </c15:formulaRef>
                      </c:ext>
                    </c:extLst>
                    <c:strCache>
                      <c:ptCount val="3"/>
                      <c:pt idx="0">
                        <c:v>Amministrazioni Centrali</c:v>
                      </c:pt>
                      <c:pt idx="1">
                        <c:v>Amministrazioni Regionali</c:v>
                      </c:pt>
                      <c:pt idx="2">
                        <c:v>Amministrazioni Locali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sett'!$B$39:$D$39</c15:sqref>
                        </c15:formulaRef>
                      </c:ext>
                    </c:extLst>
                    <c:numCache>
                      <c:formatCode>0</c:formatCode>
                      <c:ptCount val="3"/>
                      <c:pt idx="0">
                        <c:v>96.885041858694478</c:v>
                      </c:pt>
                      <c:pt idx="1">
                        <c:v>2.8549618507450716</c:v>
                      </c:pt>
                      <c:pt idx="2">
                        <c:v>0.25999629056046464</c:v>
                      </c:pt>
                    </c:numCache>
                  </c:numRef>
                </c:val>
              </c15:ser>
            </c15:filteredPieSeries>
            <c15:filteredPie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sett'!$A$40</c15:sqref>
                        </c15:formulaRef>
                      </c:ext>
                    </c:extLst>
                    <c:strCache>
                      <c:ptCount val="1"/>
                      <c:pt idx="0">
                        <c:v>Previdenza e Integrazioni Salariali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sett'!$B$34:$D$34</c15:sqref>
                        </c15:formulaRef>
                      </c:ext>
                    </c:extLst>
                    <c:strCache>
                      <c:ptCount val="3"/>
                      <c:pt idx="0">
                        <c:v>Amministrazioni Centrali</c:v>
                      </c:pt>
                      <c:pt idx="1">
                        <c:v>Amministrazioni Regionali</c:v>
                      </c:pt>
                      <c:pt idx="2">
                        <c:v>Amministrazioni Locali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sett'!$B$40:$D$40</c15:sqref>
                        </c15:formulaRef>
                      </c:ext>
                    </c:extLst>
                    <c:numCache>
                      <c:formatCode>0</c:formatCode>
                      <c:ptCount val="3"/>
                      <c:pt idx="0">
                        <c:v>99.647263001824257</c:v>
                      </c:pt>
                      <c:pt idx="1">
                        <c:v>0.35273699817574328</c:v>
                      </c:pt>
                      <c:pt idx="2">
                        <c:v>0</c:v>
                      </c:pt>
                    </c:numCache>
                  </c:numRef>
                </c:val>
              </c15:ser>
            </c15:filteredPieSeries>
            <c15:filteredPie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sett'!$A$42</c15:sqref>
                        </c15:formulaRef>
                      </c:ext>
                    </c:extLst>
                    <c:strCache>
                      <c:ptCount val="1"/>
                      <c:pt idx="0">
                        <c:v>Industria e Artigianato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sett'!$B$34:$D$34</c15:sqref>
                        </c15:formulaRef>
                      </c:ext>
                    </c:extLst>
                    <c:strCache>
                      <c:ptCount val="3"/>
                      <c:pt idx="0">
                        <c:v>Amministrazioni Centrali</c:v>
                      </c:pt>
                      <c:pt idx="1">
                        <c:v>Amministrazioni Regionali</c:v>
                      </c:pt>
                      <c:pt idx="2">
                        <c:v>Amministrazioni Locali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'%soggetto d interv x sett'!$B$42:$D$42</c15:sqref>
                        </c15:formulaRef>
                      </c:ext>
                    </c:extLst>
                    <c:numCache>
                      <c:formatCode>0</c:formatCode>
                      <c:ptCount val="3"/>
                      <c:pt idx="0">
                        <c:v>89.314838668576442</c:v>
                      </c:pt>
                      <c:pt idx="1">
                        <c:v>9.9677516318427628</c:v>
                      </c:pt>
                      <c:pt idx="2">
                        <c:v>0.71740969958078826</c:v>
                      </c:pt>
                    </c:numCache>
                  </c:numRef>
                </c:val>
              </c15:ser>
            </c15:filteredPieSeries>
          </c:ext>
        </c:extLst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900" b="1">
                <a:latin typeface="Arial"/>
                <a:ea typeface="Arial"/>
                <a:cs typeface="Arial"/>
              </a:defRPr>
            </a:pPr>
            <a:r>
              <a:rPr lang="it-IT"/>
              <a:t>Biplot (axes F1 and F2: 92,34 %)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6569524254708694E-2"/>
          <c:y val="6.8619923136960456E-2"/>
          <c:w val="0.89546740383142998"/>
          <c:h val="0.7718857131566208"/>
        </c:manualLayout>
      </c:layout>
      <c:scatterChart>
        <c:scatterStyle val="lineMarker"/>
        <c:varyColors val="0"/>
        <c:ser>
          <c:idx val="0"/>
          <c:order val="0"/>
          <c:tx>
            <c:v>Active variables</c:v>
          </c:tx>
          <c:spPr>
            <a:ln w="25400">
              <a:noFill/>
            </a:ln>
            <a:effectLst/>
          </c:spPr>
          <c:marker>
            <c:symbol val="circle"/>
            <c:size val="3"/>
            <c:spPr>
              <a:solidFill>
                <a:srgbClr val="FF0000"/>
              </a:solidFill>
              <a:ln w="6350">
                <a:solidFill>
                  <a:srgbClr val="FF0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9.8437285922678289E-4"/>
                  <c:y val="7.1049901698297746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Conoscenza, Cultura e Ricerca</a:t>
                    </a:r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7361111111111112E-2"/>
                  <c:y val="1.7142857142857144E-2"/>
                </c:manualLayout>
              </c:layout>
              <c:tx>
                <c:rich>
                  <a:bodyPr/>
                  <a:lstStyle/>
                  <a:p>
                    <a:r>
                      <a:rPr lang="it-IT"/>
                      <a:t>Ambiente e Gestione del Territorio</a:t>
                    </a:r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1256215797998908E-3"/>
                  <c:y val="-1.291022436499077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Sanità</a:t>
                    </a:r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1256215797999662E-3"/>
                  <c:y val="5.051502188324326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Politiche sociali</a:t>
                    </a:r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0617187437036083E-2"/>
                  <c:y val="-1.7709718531105818E-2"/>
                </c:manualLayout>
              </c:layout>
              <c:tx>
                <c:rich>
                  <a:bodyPr/>
                  <a:lstStyle/>
                  <a:p>
                    <a:r>
                      <a:rPr lang="it-IT"/>
                      <a:t>Attività Produttive e Opere Pubbliche</a:t>
                    </a:r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5549367741519516E-2"/>
                  <c:y val="3.642399154308973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Mobilità</a:t>
                    </a:r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700">
                    <a:solidFill>
                      <a:srgbClr val="FF0000"/>
                    </a:solidFill>
                  </a:defRPr>
                </a:pPr>
                <a:endParaRPr lang="it-IT"/>
              </a:p>
            </c:txPr>
            <c:dLblPos val="r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'[MACROSETTORE PA spese 2019 2021 alf.xlsx]PCA_HID14'!$A$1:$A$6</c:f>
              <c:numCache>
                <c:formatCode>General</c:formatCode>
                <c:ptCount val="6"/>
                <c:pt idx="0">
                  <c:v>5.1883594656833711</c:v>
                </c:pt>
                <c:pt idx="1">
                  <c:v>4.4485612269525303</c:v>
                </c:pt>
                <c:pt idx="2">
                  <c:v>3.5628301977061754</c:v>
                </c:pt>
                <c:pt idx="3">
                  <c:v>5.0693190641849695</c:v>
                </c:pt>
                <c:pt idx="4">
                  <c:v>5.2514310689306241</c:v>
                </c:pt>
                <c:pt idx="5">
                  <c:v>5.1247941682324578</c:v>
                </c:pt>
              </c:numCache>
            </c:numRef>
          </c:xVal>
          <c:yVal>
            <c:numRef>
              <c:f>'[MACROSETTORE PA spese 2019 2021 alf.xlsx]PCA_HID14'!$B$1:$B$6</c:f>
              <c:numCache>
                <c:formatCode>General</c:formatCode>
                <c:ptCount val="6"/>
                <c:pt idx="0">
                  <c:v>-1.1025090244678044</c:v>
                </c:pt>
                <c:pt idx="1">
                  <c:v>-3.9073106448326849</c:v>
                </c:pt>
                <c:pt idx="2">
                  <c:v>10.918606293630699</c:v>
                </c:pt>
                <c:pt idx="3">
                  <c:v>-1.2621419238934553</c:v>
                </c:pt>
                <c:pt idx="4">
                  <c:v>-0.85218949331156169</c:v>
                </c:pt>
                <c:pt idx="5">
                  <c:v>-0.96113166509042014</c:v>
                </c:pt>
              </c:numCache>
            </c:numRef>
          </c:yVal>
          <c:smooth val="0"/>
        </c:ser>
        <c:ser>
          <c:idx val="1"/>
          <c:order val="1"/>
          <c:tx>
            <c:v>Active observations</c:v>
          </c:tx>
          <c:spPr>
            <a:ln w="25400">
              <a:noFill/>
            </a:ln>
            <a:effectLst/>
          </c:spPr>
          <c:marker>
            <c:symbol val="circle"/>
            <c:size val="3"/>
            <c:spPr>
              <a:solidFill>
                <a:srgbClr val="003CE6"/>
              </a:solidFill>
              <a:ln w="6350">
                <a:solidFill>
                  <a:srgbClr val="003CE6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6.4947779965004337E-2"/>
                  <c:y val="-3.047619047619047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Pie</a:t>
                    </a:r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7361036114088606E-2"/>
                  <c:y val="4.223693180134164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VdA</a:t>
                    </a:r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7170002187226611E-2"/>
                  <c:y val="-3.047619047619061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Lom</a:t>
                    </a:r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3385826771653548E-2"/>
                  <c:y val="-3.047619047619054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Ven</a:t>
                    </a:r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7361036114088606E-2"/>
                  <c:y val="-2.294786551931949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Fvg</a:t>
                    </a:r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6.1961668853893266E-2"/>
                  <c:y val="-3.047619047619040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Lig</a:t>
                    </a:r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6.7881944444444439E-2"/>
                  <c:y val="-3.047619047619054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Ero</a:t>
                    </a:r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0.10573682895574592"/>
                  <c:y val="3.721811122417727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Tos</a:t>
                    </a:r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8.2500000000000004E-2"/>
                  <c:y val="-3.047619047619047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Umb</a:t>
                    </a:r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7.5624999999999998E-2"/>
                  <c:y val="-3.047619047619047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Mar</a:t>
                    </a:r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6.619777996500438E-2"/>
                  <c:y val="-3.047619047619061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Laz</a:t>
                    </a:r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7.003472222222222E-2"/>
                  <c:y val="1.714285714285714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Abr</a:t>
                    </a:r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7.3888888888888893E-2"/>
                  <c:y val="-3.047619047619040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Mol</a:t>
                    </a:r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7.8732775590551182E-2"/>
                  <c:y val="1.714285714285714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Cam</a:t>
                    </a:r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6.7398834613431768E-2"/>
                  <c:y val="3.219929064701291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Pug</a:t>
                    </a:r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-4.4549682057398877E-2"/>
                  <c:y val="2.467105978126636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Bas</a:t>
                    </a:r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6.4896106736657924E-2"/>
                  <c:y val="1.714285714285714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Cal</a:t>
                    </a:r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>
                <c:manualLayout>
                  <c:x val="-4.3312405805978449E-2"/>
                  <c:y val="2.467105978126645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Sic</a:t>
                    </a:r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8"/>
              <c:layout>
                <c:manualLayout>
                  <c:x val="-1.7361036114088606E-2"/>
                  <c:y val="-2.545727580790167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Sar</a:t>
                    </a:r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9"/>
              <c:layout>
                <c:manualLayout>
                  <c:x val="-1.736103611408853E-2"/>
                  <c:y val="-2.545747339926289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PA Tr</a:t>
                    </a:r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0"/>
              <c:layout>
                <c:manualLayout>
                  <c:x val="-1.7361358489349527E-2"/>
                  <c:y val="-2.79666860964838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PA Bz</a:t>
                    </a:r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1"/>
              <c:layout>
                <c:manualLayout>
                  <c:x val="-6.0642224409448817E-2"/>
                  <c:y val="1.714285714285714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Ita</a:t>
                    </a:r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2"/>
              <c:layout>
                <c:manualLayout>
                  <c:x val="-7.3263888888888892E-2"/>
                  <c:y val="-3.047619047619054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Cno</a:t>
                    </a:r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3"/>
              <c:layout>
                <c:manualLayout>
                  <c:x val="-7.3110840674086672E-2"/>
                  <c:y val="4.223693180134173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Mez</a:t>
                    </a:r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700">
                    <a:solidFill>
                      <a:srgbClr val="003CE6"/>
                    </a:solidFill>
                  </a:defRPr>
                </a:pPr>
                <a:endParaRPr lang="it-IT"/>
              </a:p>
            </c:txPr>
            <c:dLblPos val="r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'[MACROSETTORE PA spese 2019 2021 alf.xlsx]PCA_HID14'!$A$7:$A$30</c:f>
              <c:numCache>
                <c:formatCode>General</c:formatCode>
                <c:ptCount val="24"/>
                <c:pt idx="0">
                  <c:v>-0.90846836661282604</c:v>
                </c:pt>
                <c:pt idx="1">
                  <c:v>6.4256955490668615</c:v>
                </c:pt>
                <c:pt idx="2">
                  <c:v>-1.414201600564428</c:v>
                </c:pt>
                <c:pt idx="3">
                  <c:v>-1.0069537950268752</c:v>
                </c:pt>
                <c:pt idx="4">
                  <c:v>0.65714536071897856</c:v>
                </c:pt>
                <c:pt idx="5">
                  <c:v>-0.66717003394735352</c:v>
                </c:pt>
                <c:pt idx="6">
                  <c:v>-0.58008176191052596</c:v>
                </c:pt>
                <c:pt idx="7">
                  <c:v>-1.0064554809549406</c:v>
                </c:pt>
                <c:pt idx="8">
                  <c:v>-0.7895793701618804</c:v>
                </c:pt>
                <c:pt idx="9">
                  <c:v>-1.0995747901223334</c:v>
                </c:pt>
                <c:pt idx="10">
                  <c:v>-1.0671153084165717</c:v>
                </c:pt>
                <c:pt idx="11">
                  <c:v>-1.1333286122668127</c:v>
                </c:pt>
                <c:pt idx="12">
                  <c:v>-0.57525506757326239</c:v>
                </c:pt>
                <c:pt idx="13">
                  <c:v>-1.6218109614828222</c:v>
                </c:pt>
                <c:pt idx="14">
                  <c:v>-1.0465492711694679</c:v>
                </c:pt>
                <c:pt idx="15">
                  <c:v>-0.85445745131870376</c:v>
                </c:pt>
                <c:pt idx="16">
                  <c:v>-1.2137577668662776</c:v>
                </c:pt>
                <c:pt idx="17">
                  <c:v>-0.47600269504817683</c:v>
                </c:pt>
                <c:pt idx="18">
                  <c:v>0.65656896914713458</c:v>
                </c:pt>
                <c:pt idx="19">
                  <c:v>3.7536653542515688</c:v>
                </c:pt>
                <c:pt idx="20">
                  <c:v>6.5642888361632803</c:v>
                </c:pt>
                <c:pt idx="21">
                  <c:v>-0.85021359610044356</c:v>
                </c:pt>
                <c:pt idx="22">
                  <c:v>-0.80255565186579958</c:v>
                </c:pt>
                <c:pt idx="23">
                  <c:v>-0.9438324879383202</c:v>
                </c:pt>
              </c:numCache>
            </c:numRef>
          </c:xVal>
          <c:yVal>
            <c:numRef>
              <c:f>'[MACROSETTORE PA spese 2019 2021 alf.xlsx]PCA_HID14'!$B$7:$B$30</c:f>
              <c:numCache>
                <c:formatCode>General</c:formatCode>
                <c:ptCount val="24"/>
                <c:pt idx="0">
                  <c:v>0.258163749841268</c:v>
                </c:pt>
                <c:pt idx="1">
                  <c:v>-0.99461205133738861</c:v>
                </c:pt>
                <c:pt idx="2">
                  <c:v>2.7246597835518312E-2</c:v>
                </c:pt>
                <c:pt idx="3">
                  <c:v>0.84312426279752462</c:v>
                </c:pt>
                <c:pt idx="4">
                  <c:v>1.7864042401220543</c:v>
                </c:pt>
                <c:pt idx="5">
                  <c:v>0.84814038776608647</c:v>
                </c:pt>
                <c:pt idx="6">
                  <c:v>1.2234810504369811</c:v>
                </c:pt>
                <c:pt idx="7">
                  <c:v>-0.17269349245007415</c:v>
                </c:pt>
                <c:pt idx="8">
                  <c:v>2.8735150020192935E-2</c:v>
                </c:pt>
                <c:pt idx="9">
                  <c:v>0.31378709184003645</c:v>
                </c:pt>
                <c:pt idx="10">
                  <c:v>0.13050531368898699</c:v>
                </c:pt>
                <c:pt idx="11">
                  <c:v>-0.1086629842201681</c:v>
                </c:pt>
                <c:pt idx="12">
                  <c:v>0.35472532807567175</c:v>
                </c:pt>
                <c:pt idx="13">
                  <c:v>-1.9487401865119647</c:v>
                </c:pt>
                <c:pt idx="14">
                  <c:v>-0.22897580816353955</c:v>
                </c:pt>
                <c:pt idx="15">
                  <c:v>-0.55979485403016205</c:v>
                </c:pt>
                <c:pt idx="16">
                  <c:v>-1.5616917249147666</c:v>
                </c:pt>
                <c:pt idx="17">
                  <c:v>-0.24890249466143147</c:v>
                </c:pt>
                <c:pt idx="18">
                  <c:v>0.2127121664269519</c:v>
                </c:pt>
                <c:pt idx="19">
                  <c:v>1.8438041290150854E-3</c:v>
                </c:pt>
                <c:pt idx="20">
                  <c:v>0.23233351922201256</c:v>
                </c:pt>
                <c:pt idx="21">
                  <c:v>-1.7615392364730326E-2</c:v>
                </c:pt>
                <c:pt idx="22">
                  <c:v>0.38085621104400019</c:v>
                </c:pt>
                <c:pt idx="23">
                  <c:v>-0.80036988459206626</c:v>
                </c:pt>
              </c:numCache>
            </c:numRef>
          </c:yVal>
          <c:smooth val="0"/>
        </c:ser>
        <c:ser>
          <c:idx val="2"/>
          <c:order val="2"/>
          <c:tx>
            <c:v/>
          </c:tx>
          <c:spPr>
            <a:ln w="12700">
              <a:solidFill>
                <a:srgbClr val="FF0000"/>
              </a:solidFill>
              <a:prstDash val="solid"/>
            </a:ln>
            <a:effectLst/>
          </c:spPr>
          <c:marker>
            <c:symbol val="none"/>
          </c:marker>
          <c:xVal>
            <c:numLit>
              <c:formatCode>General</c:formatCode>
              <c:ptCount val="2"/>
              <c:pt idx="0">
                <c:v>0</c:v>
              </c:pt>
              <c:pt idx="1">
                <c:v>5.1883594656833711</c:v>
              </c:pt>
            </c:numLit>
          </c:xVal>
          <c:yVal>
            <c:numLit>
              <c:formatCode>General</c:formatCode>
              <c:ptCount val="2"/>
              <c:pt idx="0">
                <c:v>0</c:v>
              </c:pt>
              <c:pt idx="1">
                <c:v>-1.1025090244678044</c:v>
              </c:pt>
            </c:numLit>
          </c:yVal>
          <c:smooth val="0"/>
        </c:ser>
        <c:ser>
          <c:idx val="3"/>
          <c:order val="3"/>
          <c:tx>
            <c:v/>
          </c:tx>
          <c:spPr>
            <a:ln w="12700">
              <a:solidFill>
                <a:srgbClr val="FF0000"/>
              </a:solidFill>
              <a:prstDash val="solid"/>
            </a:ln>
            <a:effectLst/>
          </c:spPr>
          <c:marker>
            <c:symbol val="none"/>
          </c:marker>
          <c:xVal>
            <c:numLit>
              <c:formatCode>General</c:formatCode>
              <c:ptCount val="2"/>
              <c:pt idx="0">
                <c:v>0</c:v>
              </c:pt>
              <c:pt idx="1">
                <c:v>4.4485612269525303</c:v>
              </c:pt>
            </c:numLit>
          </c:xVal>
          <c:yVal>
            <c:numLit>
              <c:formatCode>General</c:formatCode>
              <c:ptCount val="2"/>
              <c:pt idx="0">
                <c:v>0</c:v>
              </c:pt>
              <c:pt idx="1">
                <c:v>-3.9073106448326849</c:v>
              </c:pt>
            </c:numLit>
          </c:yVal>
          <c:smooth val="0"/>
        </c:ser>
        <c:ser>
          <c:idx val="4"/>
          <c:order val="4"/>
          <c:tx>
            <c:v/>
          </c:tx>
          <c:spPr>
            <a:ln w="12700">
              <a:solidFill>
                <a:srgbClr val="FF0000"/>
              </a:solidFill>
              <a:prstDash val="solid"/>
            </a:ln>
            <a:effectLst/>
          </c:spPr>
          <c:marker>
            <c:symbol val="none"/>
          </c:marker>
          <c:xVal>
            <c:numLit>
              <c:formatCode>General</c:formatCode>
              <c:ptCount val="2"/>
              <c:pt idx="0">
                <c:v>0</c:v>
              </c:pt>
              <c:pt idx="1">
                <c:v>3.5628301977061754</c:v>
              </c:pt>
            </c:numLit>
          </c:xVal>
          <c:yVal>
            <c:numLit>
              <c:formatCode>General</c:formatCode>
              <c:ptCount val="2"/>
              <c:pt idx="0">
                <c:v>0</c:v>
              </c:pt>
              <c:pt idx="1">
                <c:v>10.918606293630699</c:v>
              </c:pt>
            </c:numLit>
          </c:yVal>
          <c:smooth val="0"/>
        </c:ser>
        <c:ser>
          <c:idx val="5"/>
          <c:order val="5"/>
          <c:tx>
            <c:v/>
          </c:tx>
          <c:spPr>
            <a:ln w="12700">
              <a:solidFill>
                <a:srgbClr val="FF0000"/>
              </a:solidFill>
              <a:prstDash val="solid"/>
            </a:ln>
            <a:effectLst/>
          </c:spPr>
          <c:marker>
            <c:symbol val="none"/>
          </c:marker>
          <c:xVal>
            <c:numLit>
              <c:formatCode>General</c:formatCode>
              <c:ptCount val="2"/>
              <c:pt idx="0">
                <c:v>0</c:v>
              </c:pt>
              <c:pt idx="1">
                <c:v>5.0693190641849695</c:v>
              </c:pt>
            </c:numLit>
          </c:xVal>
          <c:yVal>
            <c:numLit>
              <c:formatCode>General</c:formatCode>
              <c:ptCount val="2"/>
              <c:pt idx="0">
                <c:v>0</c:v>
              </c:pt>
              <c:pt idx="1">
                <c:v>-1.2621419238934553</c:v>
              </c:pt>
            </c:numLit>
          </c:yVal>
          <c:smooth val="0"/>
        </c:ser>
        <c:ser>
          <c:idx val="6"/>
          <c:order val="6"/>
          <c:tx>
            <c:v/>
          </c:tx>
          <c:spPr>
            <a:ln w="12700">
              <a:solidFill>
                <a:srgbClr val="FF0000"/>
              </a:solidFill>
              <a:prstDash val="solid"/>
            </a:ln>
            <a:effectLst/>
          </c:spPr>
          <c:marker>
            <c:symbol val="none"/>
          </c:marker>
          <c:xVal>
            <c:numLit>
              <c:formatCode>General</c:formatCode>
              <c:ptCount val="2"/>
              <c:pt idx="0">
                <c:v>0</c:v>
              </c:pt>
              <c:pt idx="1">
                <c:v>5.2514310689306241</c:v>
              </c:pt>
            </c:numLit>
          </c:xVal>
          <c:yVal>
            <c:numLit>
              <c:formatCode>General</c:formatCode>
              <c:ptCount val="2"/>
              <c:pt idx="0">
                <c:v>0</c:v>
              </c:pt>
              <c:pt idx="1">
                <c:v>-0.85218949331156169</c:v>
              </c:pt>
            </c:numLit>
          </c:yVal>
          <c:smooth val="0"/>
        </c:ser>
        <c:ser>
          <c:idx val="7"/>
          <c:order val="7"/>
          <c:tx>
            <c:v/>
          </c:tx>
          <c:spPr>
            <a:ln w="12700">
              <a:solidFill>
                <a:srgbClr val="FF0000"/>
              </a:solidFill>
              <a:prstDash val="solid"/>
            </a:ln>
            <a:effectLst/>
          </c:spPr>
          <c:marker>
            <c:symbol val="none"/>
          </c:marker>
          <c:xVal>
            <c:numLit>
              <c:formatCode>General</c:formatCode>
              <c:ptCount val="2"/>
              <c:pt idx="0">
                <c:v>0</c:v>
              </c:pt>
              <c:pt idx="1">
                <c:v>5.1247941682324578</c:v>
              </c:pt>
            </c:numLit>
          </c:xVal>
          <c:yVal>
            <c:numLit>
              <c:formatCode>General</c:formatCode>
              <c:ptCount val="2"/>
              <c:pt idx="0">
                <c:v>0</c:v>
              </c:pt>
              <c:pt idx="1">
                <c:v>-0.96113166509042014</c:v>
              </c:pt>
            </c:numLit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703793168"/>
        <c:axId val="-1703792624"/>
      </c:scatterChart>
      <c:valAx>
        <c:axId val="-17037931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800" b="0">
                    <a:latin typeface="Arial"/>
                    <a:ea typeface="Arial"/>
                    <a:cs typeface="Arial"/>
                  </a:defRPr>
                </a:pPr>
                <a:r>
                  <a:rPr lang="it-IT"/>
                  <a:t>F1 (81,92  %) altri settori di attività</a:t>
                </a:r>
              </a:p>
            </c:rich>
          </c:tx>
          <c:layout/>
          <c:overlay val="0"/>
        </c:title>
        <c:numFmt formatCode="General" sourceLinked="0"/>
        <c:majorTickMark val="none"/>
        <c:minorTickMark val="none"/>
        <c:tickLblPos val="low"/>
        <c:txPr>
          <a:bodyPr rot="0" vert="horz"/>
          <a:lstStyle/>
          <a:p>
            <a:pPr>
              <a:defRPr sz="700"/>
            </a:pPr>
            <a:endParaRPr lang="it-IT"/>
          </a:p>
        </c:txPr>
        <c:crossAx val="-1703792624"/>
        <c:crosses val="autoZero"/>
        <c:crossBetween val="midCat"/>
      </c:valAx>
      <c:valAx>
        <c:axId val="-170379262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800" b="0">
                    <a:latin typeface="Arial"/>
                    <a:ea typeface="Arial"/>
                    <a:cs typeface="Arial"/>
                  </a:defRPr>
                </a:pPr>
                <a:r>
                  <a:rPr lang="it-IT"/>
                  <a:t>F2 (10,42 %) spese sanità</a:t>
                </a:r>
              </a:p>
            </c:rich>
          </c:tx>
          <c:layout/>
          <c:overlay val="0"/>
        </c:title>
        <c:numFmt formatCode="General" sourceLinked="0"/>
        <c:majorTickMark val="cross"/>
        <c:minorTickMark val="none"/>
        <c:tickLblPos val="low"/>
        <c:txPr>
          <a:bodyPr/>
          <a:lstStyle/>
          <a:p>
            <a:pPr>
              <a:defRPr sz="700"/>
            </a:pPr>
            <a:endParaRPr lang="it-IT"/>
          </a:p>
        </c:txPr>
        <c:crossAx val="-1703793168"/>
        <c:crosses val="autoZero"/>
        <c:crossBetween val="midCat"/>
      </c:valAx>
      <c:spPr>
        <a:ln>
          <a:solidFill>
            <a:srgbClr val="C0C0C0"/>
          </a:solidFill>
          <a:prstDash val="solid"/>
        </a:ln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ayout>
        <c:manualLayout>
          <c:xMode val="edge"/>
          <c:yMode val="edge"/>
          <c:x val="0.35157797946198394"/>
          <c:y val="0.93068640938767411"/>
          <c:w val="0.29684404107603213"/>
          <c:h val="3.4529031734183459E-2"/>
        </c:manualLayout>
      </c:layout>
      <c:overlay val="0"/>
      <c:spPr>
        <a:ln w="12700">
          <a:solidFill>
            <a:srgbClr val="000000"/>
          </a:solidFill>
          <a:prstDash val="solid"/>
        </a:ln>
      </c:spPr>
      <c:txPr>
        <a:bodyPr/>
        <a:lstStyle/>
        <a:p>
          <a:pPr>
            <a:defRPr sz="900" b="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'%soggetto d interv x sett'!$A$35</c:f>
              <c:strCache>
                <c:ptCount val="1"/>
                <c:pt idx="0">
                  <c:v>Istruzione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4.8514654418197724E-2"/>
                  <c:y val="-0.1614012831729367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220844269466316"/>
                      <c:h val="0.1248611111111111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1.159569116360455E-2"/>
                  <c:y val="-5.6831437736949545E-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'%soggetto d interv x sett'!$B$34:$D$34</c:f>
              <c:strCache>
                <c:ptCount val="3"/>
                <c:pt idx="0">
                  <c:v>Amministrazioni Centrali</c:v>
                </c:pt>
                <c:pt idx="1">
                  <c:v>Amministrazioni Regionali</c:v>
                </c:pt>
                <c:pt idx="2">
                  <c:v>Amministrazioni Locali</c:v>
                </c:pt>
              </c:strCache>
            </c:strRef>
          </c:cat>
          <c:val>
            <c:numRef>
              <c:f>'%soggetto d interv x sett'!$B$35:$D$35</c:f>
              <c:numCache>
                <c:formatCode>0</c:formatCode>
                <c:ptCount val="3"/>
                <c:pt idx="0">
                  <c:v>68.674842222617215</c:v>
                </c:pt>
                <c:pt idx="1">
                  <c:v>5.3834814847940091</c:v>
                </c:pt>
                <c:pt idx="2">
                  <c:v>25.941676292588784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/>
              <a:t>Cultura e servizi ricreativi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'gradutatoria settori per region'!$B$35</c:f>
              <c:strCache>
                <c:ptCount val="1"/>
                <c:pt idx="0">
                  <c:v>00008 - Cultura e servizi ricreativi</c:v>
                </c:pt>
              </c:strCache>
            </c:strRef>
          </c:tx>
          <c:invertIfNegative val="0"/>
          <c:dPt>
            <c:idx val="3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6"/>
            <c:invertIfNegative val="0"/>
            <c:bubble3D val="0"/>
            <c:spPr>
              <a:solidFill>
                <a:schemeClr val="accent6"/>
              </a:solidFill>
            </c:spPr>
          </c:dPt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'gradutatoria settori per region'!$A$36:$A$59</c:f>
              <c:strCache>
                <c:ptCount val="24"/>
                <c:pt idx="0">
                  <c:v>Puglia</c:v>
                </c:pt>
                <c:pt idx="1">
                  <c:v>Calabria</c:v>
                </c:pt>
                <c:pt idx="2">
                  <c:v>Campania</c:v>
                </c:pt>
                <c:pt idx="3">
                  <c:v>Mezzogiorno</c:v>
                </c:pt>
                <c:pt idx="4">
                  <c:v>Lombardia</c:v>
                </c:pt>
                <c:pt idx="5">
                  <c:v>Sicilia</c:v>
                </c:pt>
                <c:pt idx="6">
                  <c:v>Piemonte</c:v>
                </c:pt>
                <c:pt idx="7">
                  <c:v>Molise</c:v>
                </c:pt>
                <c:pt idx="8">
                  <c:v>Veneto</c:v>
                </c:pt>
                <c:pt idx="9">
                  <c:v>Abruzzo</c:v>
                </c:pt>
                <c:pt idx="10">
                  <c:v>Emilia Romagna</c:v>
                </c:pt>
                <c:pt idx="11">
                  <c:v>Basilicata</c:v>
                </c:pt>
                <c:pt idx="12">
                  <c:v>Liguria</c:v>
                </c:pt>
                <c:pt idx="13">
                  <c:v>Italia</c:v>
                </c:pt>
                <c:pt idx="14">
                  <c:v>Toscana</c:v>
                </c:pt>
                <c:pt idx="15">
                  <c:v>Umbria</c:v>
                </c:pt>
                <c:pt idx="16">
                  <c:v>Centro-Nord</c:v>
                </c:pt>
                <c:pt idx="17">
                  <c:v>Marche</c:v>
                </c:pt>
                <c:pt idx="18">
                  <c:v>Sardegna</c:v>
                </c:pt>
                <c:pt idx="19">
                  <c:v>Friuli Venezia Giulia</c:v>
                </c:pt>
                <c:pt idx="20">
                  <c:v>Lazio</c:v>
                </c:pt>
                <c:pt idx="21">
                  <c:v>Provincia Autonoma di Trento</c:v>
                </c:pt>
                <c:pt idx="22">
                  <c:v>Provincia Autonoma di Bolzano</c:v>
                </c:pt>
                <c:pt idx="23">
                  <c:v>Valle d'Aosta</c:v>
                </c:pt>
              </c:strCache>
            </c:strRef>
          </c:cat>
          <c:val>
            <c:numRef>
              <c:f>'gradutatoria settori per region'!$B$36:$B$59</c:f>
              <c:numCache>
                <c:formatCode>0</c:formatCode>
                <c:ptCount val="24"/>
                <c:pt idx="0">
                  <c:v>114.78614098151408</c:v>
                </c:pt>
                <c:pt idx="1">
                  <c:v>122.03947465793695</c:v>
                </c:pt>
                <c:pt idx="2">
                  <c:v>124.9055942563928</c:v>
                </c:pt>
                <c:pt idx="3">
                  <c:v>137.1877173169365</c:v>
                </c:pt>
                <c:pt idx="4">
                  <c:v>137.45752954720501</c:v>
                </c:pt>
                <c:pt idx="5">
                  <c:v>141.56667494911059</c:v>
                </c:pt>
                <c:pt idx="6">
                  <c:v>150.85400985430709</c:v>
                </c:pt>
                <c:pt idx="7">
                  <c:v>151.48583666982651</c:v>
                </c:pt>
                <c:pt idx="8">
                  <c:v>156.90433673009989</c:v>
                </c:pt>
                <c:pt idx="9">
                  <c:v>161.98646675234119</c:v>
                </c:pt>
                <c:pt idx="10">
                  <c:v>166.22752564956659</c:v>
                </c:pt>
                <c:pt idx="11">
                  <c:v>171.66873178446474</c:v>
                </c:pt>
                <c:pt idx="12">
                  <c:v>172.34529458120676</c:v>
                </c:pt>
                <c:pt idx="13">
                  <c:v>176.04400173148161</c:v>
                </c:pt>
                <c:pt idx="14">
                  <c:v>186.05078319142757</c:v>
                </c:pt>
                <c:pt idx="15">
                  <c:v>186.7423086023949</c:v>
                </c:pt>
                <c:pt idx="16">
                  <c:v>195.8243110199177</c:v>
                </c:pt>
                <c:pt idx="17">
                  <c:v>200.36446226411917</c:v>
                </c:pt>
                <c:pt idx="18">
                  <c:v>206.06970291022029</c:v>
                </c:pt>
                <c:pt idx="19">
                  <c:v>291.32556839973392</c:v>
                </c:pt>
                <c:pt idx="20">
                  <c:v>332.73663966834943</c:v>
                </c:pt>
                <c:pt idx="21">
                  <c:v>364.85261152001101</c:v>
                </c:pt>
                <c:pt idx="22">
                  <c:v>450.73273956280252</c:v>
                </c:pt>
                <c:pt idx="23">
                  <c:v>524.312161293842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703798064"/>
        <c:axId val="-1703794256"/>
      </c:barChart>
      <c:catAx>
        <c:axId val="-170379806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900"/>
            </a:pPr>
            <a:endParaRPr lang="it-IT"/>
          </a:p>
        </c:txPr>
        <c:crossAx val="-1703794256"/>
        <c:crossesAt val="176"/>
        <c:auto val="1"/>
        <c:lblAlgn val="ctr"/>
        <c:lblOffset val="100"/>
        <c:noMultiLvlLbl val="0"/>
      </c:catAx>
      <c:valAx>
        <c:axId val="-1703794256"/>
        <c:scaling>
          <c:orientation val="minMax"/>
          <c:min val="50"/>
        </c:scaling>
        <c:delete val="0"/>
        <c:axPos val="b"/>
        <c:numFmt formatCode="0" sourceLinked="1"/>
        <c:majorTickMark val="out"/>
        <c:minorTickMark val="none"/>
        <c:tickLblPos val="nextTo"/>
        <c:crossAx val="-17037980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1"/>
          <c:order val="0"/>
          <c:tx>
            <c:strRef>
              <c:f>'%soggetto d interv x sett'!$A$36</c:f>
              <c:strCache>
                <c:ptCount val="1"/>
                <c:pt idx="0">
                  <c:v>Cultura e servizi ricreativi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2.1829943132108485E-2"/>
                  <c:y val="-0.1855238407699037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2088035870516186E-2"/>
                  <c:y val="2.668234179060950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'%soggetto d interv x sett'!$B$34:$D$34</c:f>
              <c:strCache>
                <c:ptCount val="3"/>
                <c:pt idx="0">
                  <c:v>Amministrazioni Centrali</c:v>
                </c:pt>
                <c:pt idx="1">
                  <c:v>Amministrazioni Regionali</c:v>
                </c:pt>
                <c:pt idx="2">
                  <c:v>Amministrazioni Locali</c:v>
                </c:pt>
              </c:strCache>
            </c:strRef>
          </c:cat>
          <c:val>
            <c:numRef>
              <c:f>'%soggetto d interv x sett'!$B$36:$D$36</c:f>
              <c:numCache>
                <c:formatCode>0</c:formatCode>
                <c:ptCount val="3"/>
                <c:pt idx="0">
                  <c:v>61.989506148324359</c:v>
                </c:pt>
                <c:pt idx="1">
                  <c:v>9.7915999348171621</c:v>
                </c:pt>
                <c:pt idx="2">
                  <c:v>28.218893916858484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/>
              <a:t>Interventi in campo sociale (assist. e benef.)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7"/>
            <c:invertIfNegative val="0"/>
            <c:bubble3D val="0"/>
            <c:spPr>
              <a:solidFill>
                <a:schemeClr val="accent6"/>
              </a:solidFill>
            </c:spPr>
          </c:dPt>
          <c:dPt>
            <c:idx val="14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8"/>
            <c:invertIfNegative val="0"/>
            <c:bubble3D val="0"/>
            <c:spPr>
              <a:solidFill>
                <a:srgbClr val="FFC000"/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'gradutatoria settori per region'!$A$92:$A$115</c:f>
              <c:strCache>
                <c:ptCount val="24"/>
                <c:pt idx="0">
                  <c:v>Valle d'Aosta</c:v>
                </c:pt>
                <c:pt idx="1">
                  <c:v>Veneto</c:v>
                </c:pt>
                <c:pt idx="2">
                  <c:v>Piemonte</c:v>
                </c:pt>
                <c:pt idx="3">
                  <c:v>Emilia Romagna</c:v>
                </c:pt>
                <c:pt idx="4">
                  <c:v>Lombardia</c:v>
                </c:pt>
                <c:pt idx="5">
                  <c:v>Toscana</c:v>
                </c:pt>
                <c:pt idx="6">
                  <c:v>Provincia Autonoma di Trento</c:v>
                </c:pt>
                <c:pt idx="7">
                  <c:v>Centro-Nord</c:v>
                </c:pt>
                <c:pt idx="8">
                  <c:v>Liguria</c:v>
                </c:pt>
                <c:pt idx="9">
                  <c:v>Marche</c:v>
                </c:pt>
                <c:pt idx="10">
                  <c:v>Molise</c:v>
                </c:pt>
                <c:pt idx="11">
                  <c:v>Friuli Venezia Giulia</c:v>
                </c:pt>
                <c:pt idx="12">
                  <c:v>Abruzzo</c:v>
                </c:pt>
                <c:pt idx="13">
                  <c:v>Basilicata</c:v>
                </c:pt>
                <c:pt idx="14">
                  <c:v>Italia</c:v>
                </c:pt>
                <c:pt idx="15">
                  <c:v>Campania</c:v>
                </c:pt>
                <c:pt idx="16">
                  <c:v>Umbria</c:v>
                </c:pt>
                <c:pt idx="17">
                  <c:v>Sicilia</c:v>
                </c:pt>
                <c:pt idx="18">
                  <c:v>Mezzogiorno</c:v>
                </c:pt>
                <c:pt idx="19">
                  <c:v>Puglia</c:v>
                </c:pt>
                <c:pt idx="20">
                  <c:v>Calabria</c:v>
                </c:pt>
                <c:pt idx="21">
                  <c:v>Lazio</c:v>
                </c:pt>
                <c:pt idx="22">
                  <c:v>Sardegna</c:v>
                </c:pt>
                <c:pt idx="23">
                  <c:v>Provincia Autonoma di Bolzano</c:v>
                </c:pt>
              </c:strCache>
            </c:strRef>
          </c:cat>
          <c:val>
            <c:numRef>
              <c:f>'gradutatoria settori per region'!$B$92:$B$115</c:f>
              <c:numCache>
                <c:formatCode>_-* #,##0_-;\-* #,##0_-;_-* "-"??_-;_-@_-</c:formatCode>
                <c:ptCount val="24"/>
                <c:pt idx="0">
                  <c:v>930.95546961192076</c:v>
                </c:pt>
                <c:pt idx="1">
                  <c:v>1015.3921652264069</c:v>
                </c:pt>
                <c:pt idx="2">
                  <c:v>1027.3428477153816</c:v>
                </c:pt>
                <c:pt idx="3">
                  <c:v>1032.7217429581335</c:v>
                </c:pt>
                <c:pt idx="4">
                  <c:v>1047.8360895132539</c:v>
                </c:pt>
                <c:pt idx="5">
                  <c:v>1091.4200272537344</c:v>
                </c:pt>
                <c:pt idx="6">
                  <c:v>1158.413607306273</c:v>
                </c:pt>
                <c:pt idx="7">
                  <c:v>1177.2165599443813</c:v>
                </c:pt>
                <c:pt idx="8">
                  <c:v>1214.4999706049605</c:v>
                </c:pt>
                <c:pt idx="9">
                  <c:v>1251.4618584833206</c:v>
                </c:pt>
                <c:pt idx="10">
                  <c:v>1253.0352429217432</c:v>
                </c:pt>
                <c:pt idx="11">
                  <c:v>1258.3787790199058</c:v>
                </c:pt>
                <c:pt idx="12">
                  <c:v>1276.268071250181</c:v>
                </c:pt>
                <c:pt idx="13">
                  <c:v>1281.2893883630452</c:v>
                </c:pt>
                <c:pt idx="14">
                  <c:v>1282.1060123054772</c:v>
                </c:pt>
                <c:pt idx="15">
                  <c:v>1468.4308469971554</c:v>
                </c:pt>
                <c:pt idx="16">
                  <c:v>1470.2700282555293</c:v>
                </c:pt>
                <c:pt idx="17">
                  <c:v>1476.9885634001073</c:v>
                </c:pt>
                <c:pt idx="18">
                  <c:v>1488.1500297977354</c:v>
                </c:pt>
                <c:pt idx="19">
                  <c:v>1489.8713126778875</c:v>
                </c:pt>
                <c:pt idx="20">
                  <c:v>1629.3018321849372</c:v>
                </c:pt>
                <c:pt idx="21">
                  <c:v>1672.6662473380961</c:v>
                </c:pt>
                <c:pt idx="22">
                  <c:v>1707.2024452258524</c:v>
                </c:pt>
                <c:pt idx="23">
                  <c:v>1849.73578210595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03788816"/>
        <c:axId val="-1703795344"/>
      </c:barChart>
      <c:catAx>
        <c:axId val="-170378881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crossAx val="-1703795344"/>
        <c:crossesAt val="1282"/>
        <c:auto val="1"/>
        <c:lblAlgn val="ctr"/>
        <c:lblOffset val="100"/>
        <c:noMultiLvlLbl val="0"/>
      </c:catAx>
      <c:valAx>
        <c:axId val="-1703795344"/>
        <c:scaling>
          <c:orientation val="minMax"/>
          <c:min val="800"/>
        </c:scaling>
        <c:delete val="0"/>
        <c:axPos val="b"/>
        <c:numFmt formatCode="_-* #,##0_-;\-* #,##0_-;_-* &quot;-&quot;??_-;_-@_-" sourceLinked="1"/>
        <c:majorTickMark val="out"/>
        <c:minorTickMark val="none"/>
        <c:tickLblPos val="nextTo"/>
        <c:crossAx val="-17037888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3"/>
          <c:order val="0"/>
          <c:tx>
            <c:strRef>
              <c:f>'%soggetto d interv x sett'!$A$38</c:f>
              <c:strCache>
                <c:ptCount val="1"/>
                <c:pt idx="0">
                  <c:v>Interventi in campo sociale (assist. e benef.)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11161636045494314"/>
                  <c:y val="-4.326407115777194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9010389326334206E-2"/>
                  <c:y val="-7.2459171770195389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'%soggetto d interv x sett'!$B$34:$D$34</c:f>
              <c:strCache>
                <c:ptCount val="3"/>
                <c:pt idx="0">
                  <c:v>Amministrazioni Centrali</c:v>
                </c:pt>
                <c:pt idx="1">
                  <c:v>Amministrazioni Regionali</c:v>
                </c:pt>
                <c:pt idx="2">
                  <c:v>Amministrazioni Locali</c:v>
                </c:pt>
              </c:strCache>
            </c:strRef>
          </c:cat>
          <c:val>
            <c:numRef>
              <c:f>'%soggetto d interv x sett'!$B$38:$D$38</c:f>
              <c:numCache>
                <c:formatCode>0</c:formatCode>
                <c:ptCount val="3"/>
                <c:pt idx="0">
                  <c:v>87.618026647401578</c:v>
                </c:pt>
                <c:pt idx="1">
                  <c:v>1.9908498411813489</c:v>
                </c:pt>
                <c:pt idx="2">
                  <c:v>10.391123511417085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/>
              <a:t>Lavoro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3276558556985732"/>
          <c:y val="8.5227871739928948E-2"/>
          <c:w val="0.62798736648308917"/>
          <c:h val="0.85709726677468934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Pt>
            <c:idx val="6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6"/>
            <c:invertIfNegative val="0"/>
            <c:bubble3D val="0"/>
            <c:spPr>
              <a:solidFill>
                <a:schemeClr val="accent6"/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'gradutatoria settori per region'!$A$119:$A$142</c:f>
              <c:strCache>
                <c:ptCount val="24"/>
                <c:pt idx="0">
                  <c:v>Molise</c:v>
                </c:pt>
                <c:pt idx="1">
                  <c:v>Basilicata</c:v>
                </c:pt>
                <c:pt idx="2">
                  <c:v>Calabria</c:v>
                </c:pt>
                <c:pt idx="3">
                  <c:v>Sicilia</c:v>
                </c:pt>
                <c:pt idx="4">
                  <c:v>Abruzzo</c:v>
                </c:pt>
                <c:pt idx="5">
                  <c:v>Puglia</c:v>
                </c:pt>
                <c:pt idx="6">
                  <c:v>Mezzogiorno</c:v>
                </c:pt>
                <c:pt idx="7">
                  <c:v>Umbria</c:v>
                </c:pt>
                <c:pt idx="8">
                  <c:v>Campania</c:v>
                </c:pt>
                <c:pt idx="9">
                  <c:v>Friuli Venezia Giulia</c:v>
                </c:pt>
                <c:pt idx="10">
                  <c:v>Marche</c:v>
                </c:pt>
                <c:pt idx="11">
                  <c:v>Veneto</c:v>
                </c:pt>
                <c:pt idx="12">
                  <c:v>Toscana</c:v>
                </c:pt>
                <c:pt idx="13">
                  <c:v>Liguria</c:v>
                </c:pt>
                <c:pt idx="14">
                  <c:v>Italia</c:v>
                </c:pt>
                <c:pt idx="15">
                  <c:v>Piemonte</c:v>
                </c:pt>
                <c:pt idx="16">
                  <c:v>Centro-Nord</c:v>
                </c:pt>
                <c:pt idx="17">
                  <c:v>Emilia Romagna</c:v>
                </c:pt>
                <c:pt idx="18">
                  <c:v>Provincia Autonoma di Bolzano</c:v>
                </c:pt>
                <c:pt idx="19">
                  <c:v>Lombardia</c:v>
                </c:pt>
                <c:pt idx="20">
                  <c:v>Sardegna</c:v>
                </c:pt>
                <c:pt idx="21">
                  <c:v>Provincia Autonoma di Trento</c:v>
                </c:pt>
                <c:pt idx="22">
                  <c:v>Valle d'Aosta</c:v>
                </c:pt>
                <c:pt idx="23">
                  <c:v>Lazio</c:v>
                </c:pt>
              </c:strCache>
            </c:strRef>
          </c:cat>
          <c:val>
            <c:numRef>
              <c:f>'gradutatoria settori per region'!$B$119:$B$142</c:f>
              <c:numCache>
                <c:formatCode>0</c:formatCode>
                <c:ptCount val="24"/>
                <c:pt idx="0">
                  <c:v>605.15759390495953</c:v>
                </c:pt>
                <c:pt idx="1">
                  <c:v>611.79578715969319</c:v>
                </c:pt>
                <c:pt idx="2">
                  <c:v>661.21113385027979</c:v>
                </c:pt>
                <c:pt idx="3">
                  <c:v>665.70562180706122</c:v>
                </c:pt>
                <c:pt idx="4">
                  <c:v>666.72893066068229</c:v>
                </c:pt>
                <c:pt idx="5">
                  <c:v>667.50796452157238</c:v>
                </c:pt>
                <c:pt idx="6">
                  <c:v>680.16425851762108</c:v>
                </c:pt>
                <c:pt idx="7">
                  <c:v>684.80048298868417</c:v>
                </c:pt>
                <c:pt idx="8">
                  <c:v>692.32942176326469</c:v>
                </c:pt>
                <c:pt idx="9">
                  <c:v>705.37484814225479</c:v>
                </c:pt>
                <c:pt idx="10">
                  <c:v>709.127064636922</c:v>
                </c:pt>
                <c:pt idx="11">
                  <c:v>710.98309814948641</c:v>
                </c:pt>
                <c:pt idx="12">
                  <c:v>726.13947474026884</c:v>
                </c:pt>
                <c:pt idx="13">
                  <c:v>729.90016917008859</c:v>
                </c:pt>
                <c:pt idx="14">
                  <c:v>735.96770327207071</c:v>
                </c:pt>
                <c:pt idx="15">
                  <c:v>743.1563344134745</c:v>
                </c:pt>
                <c:pt idx="16">
                  <c:v>764.3751903294268</c:v>
                </c:pt>
                <c:pt idx="17">
                  <c:v>766.63052251909653</c:v>
                </c:pt>
                <c:pt idx="18">
                  <c:v>768.87343470147857</c:v>
                </c:pt>
                <c:pt idx="19">
                  <c:v>771.49845733089785</c:v>
                </c:pt>
                <c:pt idx="20">
                  <c:v>782.57548095851507</c:v>
                </c:pt>
                <c:pt idx="21">
                  <c:v>864.74774818026367</c:v>
                </c:pt>
                <c:pt idx="22">
                  <c:v>868.1599844816501</c:v>
                </c:pt>
                <c:pt idx="23">
                  <c:v>871.64835358782386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03783376"/>
        <c:axId val="-1703786096"/>
      </c:barChart>
      <c:catAx>
        <c:axId val="-170378337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900"/>
            </a:pPr>
            <a:endParaRPr lang="it-IT"/>
          </a:p>
        </c:txPr>
        <c:crossAx val="-1703786096"/>
        <c:crossesAt val="736"/>
        <c:auto val="1"/>
        <c:lblAlgn val="ctr"/>
        <c:lblOffset val="100"/>
        <c:noMultiLvlLbl val="0"/>
      </c:catAx>
      <c:valAx>
        <c:axId val="-1703786096"/>
        <c:scaling>
          <c:orientation val="minMax"/>
          <c:min val="550"/>
        </c:scaling>
        <c:delete val="0"/>
        <c:axPos val="b"/>
        <c:numFmt formatCode="0" sourceLinked="1"/>
        <c:majorTickMark val="out"/>
        <c:minorTickMark val="none"/>
        <c:tickLblPos val="nextTo"/>
        <c:crossAx val="-17037833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4"/>
          <c:order val="0"/>
          <c:tx>
            <c:strRef>
              <c:f>'%soggetto d interv x sett'!$A$39</c:f>
              <c:strCache>
                <c:ptCount val="1"/>
                <c:pt idx="0">
                  <c:v>Lavoro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22637871828521436"/>
                  <c:y val="-0.1216666666666665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0416666666666667"/>
                  <c:y val="1.3852435112269093E-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624999999999999"/>
                      <c:h val="0.15972222222222221"/>
                    </c:manualLayout>
                  </c15:layout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'%soggetto d interv x sett'!$B$34:$D$34</c:f>
              <c:strCache>
                <c:ptCount val="3"/>
                <c:pt idx="0">
                  <c:v>Amministrazioni Centrali</c:v>
                </c:pt>
                <c:pt idx="1">
                  <c:v>Amministrazioni Regionali</c:v>
                </c:pt>
                <c:pt idx="2">
                  <c:v>Amministrazioni Locali</c:v>
                </c:pt>
              </c:strCache>
            </c:strRef>
          </c:cat>
          <c:val>
            <c:numRef>
              <c:f>'%soggetto d interv x sett'!$B$39:$D$39</c:f>
              <c:numCache>
                <c:formatCode>0</c:formatCode>
                <c:ptCount val="3"/>
                <c:pt idx="0">
                  <c:v>96.885041858694478</c:v>
                </c:pt>
                <c:pt idx="1">
                  <c:v>2.8549618507450716</c:v>
                </c:pt>
                <c:pt idx="2">
                  <c:v>0.25999629056046464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/>
              <a:t>Previdenza e Integrazioni Salariali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3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9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7"/>
            <c:invertIfNegative val="0"/>
            <c:bubble3D val="0"/>
            <c:spPr>
              <a:solidFill>
                <a:schemeClr val="accent6"/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'gradutatoria settori per region'!$A$146:$A$169</c:f>
              <c:strCache>
                <c:ptCount val="24"/>
                <c:pt idx="0">
                  <c:v>Campania</c:v>
                </c:pt>
                <c:pt idx="1">
                  <c:v>Sicilia</c:v>
                </c:pt>
                <c:pt idx="2">
                  <c:v>Calabria</c:v>
                </c:pt>
                <c:pt idx="3">
                  <c:v>Mezzogiorno</c:v>
                </c:pt>
                <c:pt idx="4">
                  <c:v>Puglia</c:v>
                </c:pt>
                <c:pt idx="5">
                  <c:v>Basilicata</c:v>
                </c:pt>
                <c:pt idx="6">
                  <c:v>Molise</c:v>
                </c:pt>
                <c:pt idx="7">
                  <c:v>Sardegna</c:v>
                </c:pt>
                <c:pt idx="8">
                  <c:v>Abruzzo</c:v>
                </c:pt>
                <c:pt idx="9">
                  <c:v>Italia</c:v>
                </c:pt>
                <c:pt idx="10">
                  <c:v>Provincia Autonoma di Bolzano</c:v>
                </c:pt>
                <c:pt idx="11">
                  <c:v>Veneto</c:v>
                </c:pt>
                <c:pt idx="12">
                  <c:v>Marche</c:v>
                </c:pt>
                <c:pt idx="13">
                  <c:v>Lazio</c:v>
                </c:pt>
                <c:pt idx="14">
                  <c:v>Provincia Autonoma di Trento</c:v>
                </c:pt>
                <c:pt idx="15">
                  <c:v>Umbria</c:v>
                </c:pt>
                <c:pt idx="16">
                  <c:v>Toscana</c:v>
                </c:pt>
                <c:pt idx="17">
                  <c:v>Centro-Nord</c:v>
                </c:pt>
                <c:pt idx="18">
                  <c:v>Lombardia</c:v>
                </c:pt>
                <c:pt idx="19">
                  <c:v>Emilia Romagna</c:v>
                </c:pt>
                <c:pt idx="20">
                  <c:v>Valle d'Aosta</c:v>
                </c:pt>
                <c:pt idx="21">
                  <c:v>Friuli Venezia Giulia</c:v>
                </c:pt>
                <c:pt idx="22">
                  <c:v>Piemonte</c:v>
                </c:pt>
                <c:pt idx="23">
                  <c:v>Liguria</c:v>
                </c:pt>
              </c:strCache>
            </c:strRef>
          </c:cat>
          <c:val>
            <c:numRef>
              <c:f>'gradutatoria settori per region'!$B$146:$B$169</c:f>
              <c:numCache>
                <c:formatCode>#,##0</c:formatCode>
                <c:ptCount val="24"/>
                <c:pt idx="0">
                  <c:v>3631.01972320308</c:v>
                </c:pt>
                <c:pt idx="1">
                  <c:v>4132.7152050980721</c:v>
                </c:pt>
                <c:pt idx="2">
                  <c:v>4144.5936941191703</c:v>
                </c:pt>
                <c:pt idx="3">
                  <c:v>4147.6451586899911</c:v>
                </c:pt>
                <c:pt idx="4">
                  <c:v>4262.5106310293904</c:v>
                </c:pt>
                <c:pt idx="5">
                  <c:v>4484.4625323806204</c:v>
                </c:pt>
                <c:pt idx="6">
                  <c:v>4824.9309055937101</c:v>
                </c:pt>
                <c:pt idx="7">
                  <c:v>4876.1784974588199</c:v>
                </c:pt>
                <c:pt idx="8">
                  <c:v>4924.5823207384401</c:v>
                </c:pt>
                <c:pt idx="9">
                  <c:v>5449.5059196299226</c:v>
                </c:pt>
                <c:pt idx="10">
                  <c:v>5566.6353107365803</c:v>
                </c:pt>
                <c:pt idx="11">
                  <c:v>5596.1099286601902</c:v>
                </c:pt>
                <c:pt idx="12">
                  <c:v>5671.15116142636</c:v>
                </c:pt>
                <c:pt idx="13">
                  <c:v>5720.1311457534302</c:v>
                </c:pt>
                <c:pt idx="14">
                  <c:v>5792.5395430255403</c:v>
                </c:pt>
                <c:pt idx="15">
                  <c:v>5861.1450566734602</c:v>
                </c:pt>
                <c:pt idx="16">
                  <c:v>5987.7549355252304</c:v>
                </c:pt>
                <c:pt idx="17">
                  <c:v>6112.2354855127096</c:v>
                </c:pt>
                <c:pt idx="18">
                  <c:v>6221.0894756109501</c:v>
                </c:pt>
                <c:pt idx="19">
                  <c:v>6418.0647249563199</c:v>
                </c:pt>
                <c:pt idx="20">
                  <c:v>6439.8681748562303</c:v>
                </c:pt>
                <c:pt idx="21">
                  <c:v>6520.29818580335</c:v>
                </c:pt>
                <c:pt idx="22">
                  <c:v>6649.6546139829898</c:v>
                </c:pt>
                <c:pt idx="23">
                  <c:v>6961.7239759793001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03782832"/>
        <c:axId val="-1703783920"/>
      </c:barChart>
      <c:catAx>
        <c:axId val="-170378283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900"/>
            </a:pPr>
            <a:endParaRPr lang="it-IT"/>
          </a:p>
        </c:txPr>
        <c:crossAx val="-1703783920"/>
        <c:crossesAt val="5450"/>
        <c:auto val="1"/>
        <c:lblAlgn val="ctr"/>
        <c:lblOffset val="100"/>
        <c:noMultiLvlLbl val="0"/>
      </c:catAx>
      <c:valAx>
        <c:axId val="-1703783920"/>
        <c:scaling>
          <c:orientation val="minMax"/>
          <c:min val="3000"/>
        </c:scaling>
        <c:delete val="0"/>
        <c:axPos val="b"/>
        <c:numFmt formatCode="#,##0" sourceLinked="1"/>
        <c:majorTickMark val="out"/>
        <c:minorTickMark val="none"/>
        <c:tickLblPos val="nextTo"/>
        <c:crossAx val="-17037828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7600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955" y="0"/>
            <a:ext cx="2946135" cy="497600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0CFB94EF-B127-47DF-AC2F-0145955867A8}" type="datetimeFigureOut">
              <a:rPr lang="it-IT" smtClean="0"/>
              <a:t>07/11/2024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9039"/>
            <a:ext cx="2946135" cy="497600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955" y="9429039"/>
            <a:ext cx="2946135" cy="497600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70A11566-2B42-4E9E-964F-2611D2CBDC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08140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6015"/>
          </a:xfrm>
          <a:prstGeom prst="rect">
            <a:avLst/>
          </a:prstGeom>
        </p:spPr>
        <p:txBody>
          <a:bodyPr vert="horz" lIns="93120" tIns="46559" rIns="93120" bIns="46559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955" y="0"/>
            <a:ext cx="2946135" cy="496015"/>
          </a:xfrm>
          <a:prstGeom prst="rect">
            <a:avLst/>
          </a:prstGeom>
        </p:spPr>
        <p:txBody>
          <a:bodyPr vert="horz" lIns="93120" tIns="46559" rIns="93120" bIns="46559" rtlCol="0"/>
          <a:lstStyle>
            <a:lvl1pPr algn="r">
              <a:defRPr sz="1200"/>
            </a:lvl1pPr>
          </a:lstStyle>
          <a:p>
            <a:pPr>
              <a:defRPr/>
            </a:pPr>
            <a:fld id="{02299F57-4AE3-4864-BD2A-15D9D652FCBB}" type="datetimeFigureOut">
              <a:rPr lang="it-IT"/>
              <a:pPr>
                <a:defRPr/>
              </a:pPr>
              <a:t>07/11/2024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20" tIns="46559" rIns="93120" bIns="46559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0244" y="4714519"/>
            <a:ext cx="5437188" cy="4467304"/>
          </a:xfrm>
          <a:prstGeom prst="rect">
            <a:avLst/>
          </a:prstGeom>
        </p:spPr>
        <p:txBody>
          <a:bodyPr vert="horz" lIns="93120" tIns="46559" rIns="93120" bIns="46559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9039"/>
            <a:ext cx="2946135" cy="496015"/>
          </a:xfrm>
          <a:prstGeom prst="rect">
            <a:avLst/>
          </a:prstGeom>
        </p:spPr>
        <p:txBody>
          <a:bodyPr vert="horz" lIns="93120" tIns="46559" rIns="93120" bIns="4655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955" y="9429039"/>
            <a:ext cx="2946135" cy="496015"/>
          </a:xfrm>
          <a:prstGeom prst="rect">
            <a:avLst/>
          </a:prstGeom>
        </p:spPr>
        <p:txBody>
          <a:bodyPr vert="horz" wrap="square" lIns="93120" tIns="46559" rIns="93120" bIns="4655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B687C2F-B6DE-48C1-90D2-E51E456A9EF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238099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02229-EB47-443E-B4D0-D36BF66A01DC}" type="datetime1">
              <a:rPr lang="it-IT"/>
              <a:pPr>
                <a:defRPr/>
              </a:pPr>
              <a:t>07/11/2024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E2161A-9ABB-4CD6-B983-F34DA764B2C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142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9D34D-1DDE-4EB7-ABE3-700F59CCD11D}" type="datetime1">
              <a:rPr lang="it-IT"/>
              <a:pPr>
                <a:defRPr/>
              </a:pPr>
              <a:t>07/11/2024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39AC41-776C-4208-A67E-EE9621E03B5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84518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FE7AB-D75F-45D2-A897-435889A1E42C}" type="datetime1">
              <a:rPr lang="it-IT"/>
              <a:pPr>
                <a:defRPr/>
              </a:pPr>
              <a:t>07/11/2024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7D8245-EB12-468B-A163-7C41E5B81FC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69556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5103F-757E-4FD9-BA63-4B24526EADE1}" type="datetime1">
              <a:rPr lang="it-IT"/>
              <a:pPr>
                <a:defRPr/>
              </a:pPr>
              <a:t>07/11/2024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140524-C86B-41FB-944E-4EA9B5DF210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3194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872E9-845E-43B7-9FFD-58A0FCCF5719}" type="datetime1">
              <a:rPr lang="it-IT"/>
              <a:pPr>
                <a:defRPr/>
              </a:pPr>
              <a:t>07/11/2024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8BC775-F560-46B5-B522-238B88350E6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69245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BABAB-98AD-4A7F-93C3-DA13630912F4}" type="datetime1">
              <a:rPr lang="it-IT"/>
              <a:pPr>
                <a:defRPr/>
              </a:pPr>
              <a:t>07/11/2024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2A5D37-85B7-4996-B365-9CA5E8E189D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34084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2ABCB-CDC5-4A4F-A2F6-14513C1816F7}" type="datetime1">
              <a:rPr lang="it-IT"/>
              <a:pPr>
                <a:defRPr/>
              </a:pPr>
              <a:t>07/11/2024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5E09D2-331F-4D76-8271-0C3DD87FBE9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81470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875A7-F93F-4BC1-B5FC-3A875AF9826E}" type="datetime1">
              <a:rPr lang="it-IT"/>
              <a:pPr>
                <a:defRPr/>
              </a:pPr>
              <a:t>07/11/2024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56D71E-19AD-4456-A419-1F9D347A72E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10452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38277-ABFB-409A-B3E4-071000380373}" type="datetime1">
              <a:rPr lang="it-IT"/>
              <a:pPr>
                <a:defRPr/>
              </a:pPr>
              <a:t>07/11/2024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AA5D0-B11E-43A8-A7C6-9BDFA3EA090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70434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B2FBE-EF56-46F2-8648-E97F5C8C4D2B}" type="datetime1">
              <a:rPr lang="it-IT"/>
              <a:pPr>
                <a:defRPr/>
              </a:pPr>
              <a:t>07/11/2024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B02091-E63B-4232-B99F-208FE5353C4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63810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3055F-CF6E-4AE1-8DF0-A80CF3AF8ECA}" type="datetime1">
              <a:rPr lang="it-IT"/>
              <a:pPr>
                <a:defRPr/>
              </a:pPr>
              <a:t>07/11/2024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CBFF7B-5936-4E8B-BAF4-5680F6FCA29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54293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4D47593-7E72-453B-9650-56992C23ECF1}" type="datetime1">
              <a:rPr lang="it-IT"/>
              <a:pPr>
                <a:defRPr/>
              </a:pPr>
              <a:t>07/11/2024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46FF6924-9B2D-4053-85A5-BBDF97A1E1D8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olo 1"/>
          <p:cNvSpPr>
            <a:spLocks noGrp="1"/>
          </p:cNvSpPr>
          <p:nvPr>
            <p:ph type="ctrTitle"/>
          </p:nvPr>
        </p:nvSpPr>
        <p:spPr>
          <a:xfrm>
            <a:off x="179388" y="1098368"/>
            <a:ext cx="8572500" cy="939983"/>
          </a:xfrm>
        </p:spPr>
        <p:txBody>
          <a:bodyPr/>
          <a:lstStyle/>
          <a:p>
            <a:pPr eaLnBrk="1" hangingPunct="1"/>
            <a:r>
              <a:rPr lang="it-IT" altLang="it-IT" sz="2200" b="1" dirty="0" smtClean="0">
                <a:solidFill>
                  <a:srgbClr val="0000CC"/>
                </a:solidFill>
              </a:rPr>
              <a:t>La rete dei nuclei Conti Pubblici Territoriali (CPT): attività, risultati e prospettive</a:t>
            </a:r>
            <a:endParaRPr lang="it-IT" altLang="it-IT" sz="2200" dirty="0" smtClean="0">
              <a:solidFill>
                <a:srgbClr val="0000CC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03350" y="5805488"/>
            <a:ext cx="6400800" cy="67151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2000" dirty="0" smtClean="0">
                <a:solidFill>
                  <a:schemeClr val="tx1"/>
                </a:solidFill>
              </a:rPr>
              <a:t>7 novembre 2024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t-IT" sz="2000" dirty="0" err="1" smtClean="0">
                <a:solidFill>
                  <a:schemeClr val="tx1"/>
                </a:solidFill>
              </a:rPr>
              <a:t>WeGil</a:t>
            </a:r>
            <a:r>
              <a:rPr lang="it-IT" sz="2000" dirty="0" smtClean="0">
                <a:solidFill>
                  <a:schemeClr val="tx1"/>
                </a:solidFill>
              </a:rPr>
              <a:t>, Largo </a:t>
            </a:r>
            <a:r>
              <a:rPr lang="it-IT" sz="2000" dirty="0" err="1" smtClean="0">
                <a:solidFill>
                  <a:schemeClr val="tx1"/>
                </a:solidFill>
              </a:rPr>
              <a:t>Ascianghi</a:t>
            </a:r>
            <a:r>
              <a:rPr lang="it-IT" sz="2000" dirty="0" smtClean="0">
                <a:solidFill>
                  <a:schemeClr val="tx1"/>
                </a:solidFill>
              </a:rPr>
              <a:t> 5, Trastevere-Roma</a:t>
            </a:r>
          </a:p>
        </p:txBody>
      </p:sp>
      <p:pic>
        <p:nvPicPr>
          <p:cNvPr id="2052" name="Picture 6" descr="Conti Pubblici Territorial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50813"/>
            <a:ext cx="1875632" cy="936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8" descr="Nucleo CPT Puglia. Le risorse pubbliche per lo sviluppo sul territorio attraverso i dati CP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55575"/>
            <a:ext cx="1799878" cy="942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CasellaDiTesto 5"/>
          <p:cNvSpPr txBox="1">
            <a:spLocks noChangeArrowheads="1"/>
          </p:cNvSpPr>
          <p:nvPr/>
        </p:nvSpPr>
        <p:spPr bwMode="auto">
          <a:xfrm>
            <a:off x="899592" y="2836069"/>
            <a:ext cx="748982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it-IT" altLang="it-IT" sz="3200" b="1" dirty="0" smtClean="0">
                <a:solidFill>
                  <a:srgbClr val="0000CC"/>
                </a:solidFill>
              </a:rPr>
              <a:t>I differenziali regionali di spesa pubblica per settore e soggetto</a:t>
            </a:r>
            <a:endParaRPr lang="it-IT" altLang="it-IT" sz="3200" b="1" dirty="0">
              <a:solidFill>
                <a:srgbClr val="0000CC"/>
              </a:solidFill>
            </a:endParaRPr>
          </a:p>
        </p:txBody>
      </p:sp>
      <p:sp>
        <p:nvSpPr>
          <p:cNvPr id="2055" name="CasellaDiTesto 6"/>
          <p:cNvSpPr txBox="1">
            <a:spLocks noChangeArrowheads="1"/>
          </p:cNvSpPr>
          <p:nvPr/>
        </p:nvSpPr>
        <p:spPr bwMode="auto">
          <a:xfrm>
            <a:off x="3132410" y="4077072"/>
            <a:ext cx="30241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it-IT" altLang="it-IT" dirty="0"/>
              <a:t>Massimo Bianco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B97292C-6B67-40B5-A804-0B3E5B0A407F}" type="slidenum">
              <a:rPr lang="it-IT" altLang="it-IT">
                <a:solidFill>
                  <a:srgbClr val="898989"/>
                </a:solidFill>
              </a:rPr>
              <a:pPr eaLnBrk="1" hangingPunct="1"/>
              <a:t>1</a:t>
            </a:fld>
            <a:endParaRPr lang="it-IT" altLang="it-IT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613"/>
          </a:xfrm>
        </p:spPr>
        <p:txBody>
          <a:bodyPr/>
          <a:lstStyle/>
          <a:p>
            <a:pPr algn="l"/>
            <a:r>
              <a:rPr lang="it-IT" altLang="it-IT" sz="2600" b="1" i="1" dirty="0" smtClean="0">
                <a:solidFill>
                  <a:srgbClr val="0000FF"/>
                </a:solidFill>
              </a:rPr>
              <a:t>La spesa pro capite della </a:t>
            </a:r>
            <a:r>
              <a:rPr lang="it-IT" altLang="it-IT" sz="2600" b="1" i="1" dirty="0" err="1" smtClean="0">
                <a:solidFill>
                  <a:srgbClr val="0000FF"/>
                </a:solidFill>
              </a:rPr>
              <a:t>PA</a:t>
            </a:r>
            <a:r>
              <a:rPr lang="it-IT" altLang="it-IT" sz="2600" b="1" i="1" dirty="0" smtClean="0">
                <a:solidFill>
                  <a:srgbClr val="0000FF"/>
                </a:solidFill>
              </a:rPr>
              <a:t> per sanità</a:t>
            </a:r>
          </a:p>
        </p:txBody>
      </p:sp>
      <p:sp>
        <p:nvSpPr>
          <p:cNvPr id="11268" name="CasellaDiTesto 3"/>
          <p:cNvSpPr txBox="1">
            <a:spLocks noChangeArrowheads="1"/>
          </p:cNvSpPr>
          <p:nvPr/>
        </p:nvSpPr>
        <p:spPr bwMode="auto">
          <a:xfrm>
            <a:off x="35496" y="963971"/>
            <a:ext cx="8856984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it-IT" altLang="it-IT" sz="2200" dirty="0" smtClean="0"/>
              <a:t> </a:t>
            </a:r>
          </a:p>
          <a:p>
            <a:pPr algn="ctr" eaLnBrk="1" hangingPunct="1"/>
            <a:endParaRPr lang="it-IT" altLang="it-IT" sz="2200" dirty="0" smtClean="0"/>
          </a:p>
          <a:p>
            <a:pPr algn="ctr" eaLnBrk="1" hangingPunct="1"/>
            <a:endParaRPr lang="it-IT" altLang="it-IT" sz="2200" dirty="0" smtClean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3B81899-4EB3-40B1-AC8F-D3DDF629ADBB}" type="slidenum">
              <a:rPr lang="it-IT" altLang="it-IT">
                <a:solidFill>
                  <a:srgbClr val="898989"/>
                </a:solidFill>
              </a:rPr>
              <a:pPr eaLnBrk="1" hangingPunct="1"/>
              <a:t>10</a:t>
            </a:fld>
            <a:endParaRPr lang="it-IT" altLang="it-IT">
              <a:solidFill>
                <a:srgbClr val="898989"/>
              </a:solidFill>
            </a:endParaRPr>
          </a:p>
        </p:txBody>
      </p:sp>
      <p:cxnSp>
        <p:nvCxnSpPr>
          <p:cNvPr id="8" name="Connettore 1 7"/>
          <p:cNvCxnSpPr/>
          <p:nvPr/>
        </p:nvCxnSpPr>
        <p:spPr>
          <a:xfrm>
            <a:off x="359532" y="620688"/>
            <a:ext cx="8208912" cy="0"/>
          </a:xfrm>
          <a:prstGeom prst="line">
            <a:avLst/>
          </a:prstGeom>
          <a:ln>
            <a:solidFill>
              <a:srgbClr val="0000C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5974033"/>
              </p:ext>
            </p:extLst>
          </p:nvPr>
        </p:nvGraphicFramePr>
        <p:xfrm>
          <a:off x="251520" y="792161"/>
          <a:ext cx="4716524" cy="5929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6276851"/>
              </p:ext>
            </p:extLst>
          </p:nvPr>
        </p:nvGraphicFramePr>
        <p:xfrm>
          <a:off x="4267200" y="215581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348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613"/>
          </a:xfrm>
        </p:spPr>
        <p:txBody>
          <a:bodyPr/>
          <a:lstStyle/>
          <a:p>
            <a:pPr algn="l"/>
            <a:r>
              <a:rPr lang="it-IT" altLang="it-IT" sz="2600" b="1" i="1" dirty="0" smtClean="0">
                <a:solidFill>
                  <a:srgbClr val="0000FF"/>
                </a:solidFill>
              </a:rPr>
              <a:t>La spesa pro capite della </a:t>
            </a:r>
            <a:r>
              <a:rPr lang="it-IT" altLang="it-IT" sz="2600" b="1" i="1" dirty="0" err="1" smtClean="0">
                <a:solidFill>
                  <a:srgbClr val="0000FF"/>
                </a:solidFill>
              </a:rPr>
              <a:t>PA</a:t>
            </a:r>
            <a:r>
              <a:rPr lang="it-IT" altLang="it-IT" sz="2600" b="1" i="1" dirty="0" smtClean="0">
                <a:solidFill>
                  <a:srgbClr val="0000FF"/>
                </a:solidFill>
              </a:rPr>
              <a:t> per i trasporti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3B81899-4EB3-40B1-AC8F-D3DDF629ADBB}" type="slidenum">
              <a:rPr lang="it-IT" altLang="it-IT">
                <a:solidFill>
                  <a:srgbClr val="898989"/>
                </a:solidFill>
              </a:rPr>
              <a:pPr eaLnBrk="1" hangingPunct="1"/>
              <a:t>11</a:t>
            </a:fld>
            <a:endParaRPr lang="it-IT" altLang="it-IT">
              <a:solidFill>
                <a:srgbClr val="898989"/>
              </a:solidFill>
            </a:endParaRPr>
          </a:p>
        </p:txBody>
      </p:sp>
      <p:cxnSp>
        <p:nvCxnSpPr>
          <p:cNvPr id="8" name="Connettore 1 7"/>
          <p:cNvCxnSpPr/>
          <p:nvPr/>
        </p:nvCxnSpPr>
        <p:spPr>
          <a:xfrm>
            <a:off x="359532" y="620688"/>
            <a:ext cx="8208912" cy="0"/>
          </a:xfrm>
          <a:prstGeom prst="line">
            <a:avLst/>
          </a:prstGeom>
          <a:ln>
            <a:solidFill>
              <a:srgbClr val="0000C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8233652"/>
              </p:ext>
            </p:extLst>
          </p:nvPr>
        </p:nvGraphicFramePr>
        <p:xfrm>
          <a:off x="179512" y="764704"/>
          <a:ext cx="5112568" cy="6098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9006463"/>
              </p:ext>
            </p:extLst>
          </p:nvPr>
        </p:nvGraphicFramePr>
        <p:xfrm>
          <a:off x="4211960" y="222668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2431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olo 1"/>
          <p:cNvSpPr>
            <a:spLocks noGrp="1"/>
          </p:cNvSpPr>
          <p:nvPr>
            <p:ph type="title"/>
          </p:nvPr>
        </p:nvSpPr>
        <p:spPr>
          <a:xfrm>
            <a:off x="323528" y="44624"/>
            <a:ext cx="8229600" cy="561975"/>
          </a:xfrm>
        </p:spPr>
        <p:txBody>
          <a:bodyPr/>
          <a:lstStyle/>
          <a:p>
            <a:pPr algn="l"/>
            <a:r>
              <a:rPr lang="it-IT" altLang="it-IT" sz="2600" b="1" i="1" dirty="0" smtClean="0">
                <a:solidFill>
                  <a:srgbClr val="0000CC"/>
                </a:solidFill>
              </a:rPr>
              <a:t>L’</a:t>
            </a:r>
            <a:r>
              <a:rPr lang="it-IT" altLang="it-IT" sz="2600" b="1" i="1" dirty="0" err="1" smtClean="0">
                <a:solidFill>
                  <a:srgbClr val="0000CC"/>
                </a:solidFill>
              </a:rPr>
              <a:t>ACP</a:t>
            </a:r>
            <a:endParaRPr lang="it-IT" altLang="it-IT" sz="2600" b="1" i="1" dirty="0" smtClean="0">
              <a:solidFill>
                <a:srgbClr val="0000CC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D82C314-264A-4008-98EB-2F7C720B0A7C}" type="slidenum">
              <a:rPr lang="it-IT" altLang="it-IT">
                <a:solidFill>
                  <a:srgbClr val="898989"/>
                </a:solidFill>
              </a:rPr>
              <a:pPr eaLnBrk="1" hangingPunct="1"/>
              <a:t>12</a:t>
            </a:fld>
            <a:endParaRPr lang="it-IT" altLang="it-IT">
              <a:solidFill>
                <a:srgbClr val="898989"/>
              </a:solidFill>
            </a:endParaRPr>
          </a:p>
        </p:txBody>
      </p:sp>
      <p:cxnSp>
        <p:nvCxnSpPr>
          <p:cNvPr id="9" name="Connettore 1 8"/>
          <p:cNvCxnSpPr/>
          <p:nvPr/>
        </p:nvCxnSpPr>
        <p:spPr>
          <a:xfrm>
            <a:off x="395536" y="548680"/>
            <a:ext cx="8208912" cy="0"/>
          </a:xfrm>
          <a:prstGeom prst="line">
            <a:avLst/>
          </a:prstGeom>
          <a:ln>
            <a:solidFill>
              <a:srgbClr val="0000C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475309"/>
              </p:ext>
            </p:extLst>
          </p:nvPr>
        </p:nvGraphicFramePr>
        <p:xfrm>
          <a:off x="467544" y="548680"/>
          <a:ext cx="8208912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760" y="716668"/>
            <a:ext cx="3312368" cy="1280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52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olo 1"/>
          <p:cNvSpPr>
            <a:spLocks noGrp="1"/>
          </p:cNvSpPr>
          <p:nvPr>
            <p:ph type="title"/>
          </p:nvPr>
        </p:nvSpPr>
        <p:spPr>
          <a:xfrm>
            <a:off x="323528" y="44624"/>
            <a:ext cx="8229600" cy="561975"/>
          </a:xfrm>
        </p:spPr>
        <p:txBody>
          <a:bodyPr/>
          <a:lstStyle/>
          <a:p>
            <a:pPr algn="l"/>
            <a:r>
              <a:rPr lang="it-IT" altLang="it-IT" sz="2600" b="1" i="1" dirty="0" smtClean="0">
                <a:solidFill>
                  <a:srgbClr val="0000CC"/>
                </a:solidFill>
              </a:rPr>
              <a:t>L’</a:t>
            </a:r>
            <a:r>
              <a:rPr lang="it-IT" altLang="it-IT" sz="2600" b="1" i="1" dirty="0" err="1" smtClean="0">
                <a:solidFill>
                  <a:srgbClr val="0000CC"/>
                </a:solidFill>
              </a:rPr>
              <a:t>ACP</a:t>
            </a:r>
            <a:r>
              <a:rPr lang="it-IT" altLang="it-IT" sz="2600" b="1" i="1" dirty="0" smtClean="0">
                <a:solidFill>
                  <a:srgbClr val="0000CC"/>
                </a:solidFill>
              </a:rPr>
              <a:t> in sintesi!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D82C314-264A-4008-98EB-2F7C720B0A7C}" type="slidenum">
              <a:rPr lang="it-IT" altLang="it-IT">
                <a:solidFill>
                  <a:srgbClr val="898989"/>
                </a:solidFill>
              </a:rPr>
              <a:pPr eaLnBrk="1" hangingPunct="1"/>
              <a:t>13</a:t>
            </a:fld>
            <a:endParaRPr lang="it-IT" altLang="it-IT">
              <a:solidFill>
                <a:srgbClr val="898989"/>
              </a:solidFill>
            </a:endParaRPr>
          </a:p>
        </p:txBody>
      </p:sp>
      <p:cxnSp>
        <p:nvCxnSpPr>
          <p:cNvPr id="9" name="Connettore 1 8"/>
          <p:cNvCxnSpPr/>
          <p:nvPr/>
        </p:nvCxnSpPr>
        <p:spPr>
          <a:xfrm>
            <a:off x="477888" y="584064"/>
            <a:ext cx="8208912" cy="0"/>
          </a:xfrm>
          <a:prstGeom prst="line">
            <a:avLst/>
          </a:prstGeom>
          <a:ln>
            <a:solidFill>
              <a:srgbClr val="0000C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ttangolo 1"/>
          <p:cNvSpPr/>
          <p:nvPr/>
        </p:nvSpPr>
        <p:spPr>
          <a:xfrm>
            <a:off x="477888" y="902522"/>
            <a:ext cx="8208912" cy="52773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sz="1200" dirty="0">
                <a:ea typeface="Calibri" panose="020F0502020204030204" pitchFamily="34" charset="0"/>
                <a:cs typeface="Times New Roman" panose="02020603050405020304" pitchFamily="18" charset="0"/>
              </a:rPr>
              <a:t>Il </a:t>
            </a:r>
            <a:r>
              <a:rPr lang="it-IT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bplot</a:t>
            </a:r>
            <a:r>
              <a:rPr lang="it-IT" sz="1200" dirty="0">
                <a:ea typeface="Calibri" panose="020F0502020204030204" pitchFamily="34" charset="0"/>
                <a:cs typeface="Times New Roman" panose="02020603050405020304" pitchFamily="18" charset="0"/>
              </a:rPr>
              <a:t> che segue rappresenta i risultati di un'analisi delle componenti principali (</a:t>
            </a:r>
            <a:r>
              <a:rPr lang="it-IT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PCA</a:t>
            </a:r>
            <a:r>
              <a:rPr lang="it-IT" sz="1200" dirty="0">
                <a:ea typeface="Calibri" panose="020F0502020204030204" pitchFamily="34" charset="0"/>
                <a:cs typeface="Times New Roman" panose="02020603050405020304" pitchFamily="18" charset="0"/>
              </a:rPr>
              <a:t>), riferita alle  </a:t>
            </a:r>
            <a:r>
              <a:rPr lang="it-IT" sz="12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spese pro capite dell’amministrazione regionale per macro settore nelle varie regioni</a:t>
            </a:r>
            <a:r>
              <a:rPr lang="it-IT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200" dirty="0">
                <a:ea typeface="Calibri" panose="020F0502020204030204" pitchFamily="34" charset="0"/>
                <a:cs typeface="Times New Roman" panose="02020603050405020304" pitchFamily="18" charset="0"/>
              </a:rPr>
              <a:t>mostrando come le variabili in rosso e le osservazioni in blu si distribuiscono rispetto agli assi </a:t>
            </a:r>
            <a:r>
              <a:rPr lang="it-IT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F1</a:t>
            </a:r>
            <a:r>
              <a:rPr lang="it-IT" sz="1200" dirty="0"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it-IT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F2</a:t>
            </a:r>
            <a:r>
              <a:rPr lang="it-IT" sz="1200" dirty="0">
                <a:ea typeface="Calibri" panose="020F0502020204030204" pitchFamily="34" charset="0"/>
                <a:cs typeface="Times New Roman" panose="02020603050405020304" pitchFamily="18" charset="0"/>
              </a:rPr>
              <a:t>. La spiegazione percentuale della varianza totale è indicata sugli assi: </a:t>
            </a:r>
            <a:r>
              <a:rPr lang="it-IT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F1</a:t>
            </a:r>
            <a:r>
              <a:rPr lang="it-IT" sz="1200" dirty="0">
                <a:ea typeface="Calibri" panose="020F0502020204030204" pitchFamily="34" charset="0"/>
                <a:cs typeface="Times New Roman" panose="02020603050405020304" pitchFamily="18" charset="0"/>
              </a:rPr>
              <a:t> “Altri settori di attività” rappresenta l’81,92% e </a:t>
            </a:r>
            <a:r>
              <a:rPr lang="it-IT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F2</a:t>
            </a:r>
            <a:r>
              <a:rPr lang="it-IT" sz="1200" dirty="0">
                <a:ea typeface="Calibri" panose="020F0502020204030204" pitchFamily="34" charset="0"/>
                <a:cs typeface="Times New Roman" panose="02020603050405020304" pitchFamily="18" charset="0"/>
              </a:rPr>
              <a:t> (Sanità) il 10,42%, per un totale di 92,34%. Di seguito un’analisi per ciascun quadrante del </a:t>
            </a:r>
            <a:r>
              <a:rPr lang="it-IT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Boxplot</a:t>
            </a:r>
            <a:r>
              <a:rPr lang="it-IT" sz="1200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sz="1200" dirty="0">
                <a:ea typeface="Calibri" panose="020F0502020204030204" pitchFamily="34" charset="0"/>
                <a:cs typeface="Times New Roman" panose="02020603050405020304" pitchFamily="18" charset="0"/>
              </a:rPr>
              <a:t>Nel quadrante in alto a destra si trovano le osservazioni correlate positivamente sia con l'asse </a:t>
            </a:r>
            <a:r>
              <a:rPr lang="it-IT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F1</a:t>
            </a:r>
            <a:r>
              <a:rPr lang="it-IT" sz="1200" dirty="0">
                <a:ea typeface="Calibri" panose="020F0502020204030204" pitchFamily="34" charset="0"/>
                <a:cs typeface="Times New Roman" panose="02020603050405020304" pitchFamily="18" charset="0"/>
              </a:rPr>
              <a:t> sia con l'asse </a:t>
            </a:r>
            <a:r>
              <a:rPr lang="it-IT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F2</a:t>
            </a:r>
            <a:r>
              <a:rPr lang="it-IT" sz="1200" dirty="0">
                <a:ea typeface="Calibri" panose="020F0502020204030204" pitchFamily="34" charset="0"/>
                <a:cs typeface="Times New Roman" panose="02020603050405020304" pitchFamily="18" charset="0"/>
              </a:rPr>
              <a:t>. La variabile “Sanità” è particolarmente distante dall'origine in direzione positiva su </a:t>
            </a:r>
            <a:r>
              <a:rPr lang="it-IT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F2</a:t>
            </a:r>
            <a:r>
              <a:rPr lang="it-IT" sz="1200" dirty="0">
                <a:ea typeface="Calibri" panose="020F0502020204030204" pitchFamily="34" charset="0"/>
                <a:cs typeface="Times New Roman" panose="02020603050405020304" pitchFamily="18" charset="0"/>
              </a:rPr>
              <a:t>, indicando che ha una forte associazione con </a:t>
            </a:r>
            <a:r>
              <a:rPr lang="it-IT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F2</a:t>
            </a:r>
            <a:r>
              <a:rPr lang="it-IT" sz="1200" dirty="0">
                <a:ea typeface="Calibri" panose="020F0502020204030204" pitchFamily="34" charset="0"/>
                <a:cs typeface="Times New Roman" panose="02020603050405020304" pitchFamily="18" charset="0"/>
              </a:rPr>
              <a:t> (correlata a spese pro capite in ambito sanitario). La presenza delle osservazioni “Friuli-Venezia Giulia” (</a:t>
            </a:r>
            <a:r>
              <a:rPr lang="it-IT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Fri</a:t>
            </a:r>
            <a:r>
              <a:rPr lang="it-IT" sz="1200" dirty="0">
                <a:ea typeface="Calibri" panose="020F0502020204030204" pitchFamily="34" charset="0"/>
                <a:cs typeface="Times New Roman" panose="02020603050405020304" pitchFamily="18" charset="0"/>
              </a:rPr>
              <a:t>) e “Sardegna” (</a:t>
            </a:r>
            <a:r>
              <a:rPr lang="it-IT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Sar</a:t>
            </a:r>
            <a:r>
              <a:rPr lang="it-IT" sz="1200" dirty="0">
                <a:ea typeface="Calibri" panose="020F0502020204030204" pitchFamily="34" charset="0"/>
                <a:cs typeface="Times New Roman" panose="02020603050405020304" pitchFamily="18" charset="0"/>
              </a:rPr>
              <a:t>) prossime a questa zona indica un’influenza con il settore sanitario rispetto agli altri settori.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sz="1200" dirty="0">
                <a:ea typeface="Calibri" panose="020F0502020204030204" pitchFamily="34" charset="0"/>
                <a:cs typeface="Times New Roman" panose="02020603050405020304" pitchFamily="18" charset="0"/>
              </a:rPr>
              <a:t>Nel quadrante in basso a destra si evidenziano le variabili che hanno una forte correlazione positiva con </a:t>
            </a:r>
            <a:r>
              <a:rPr lang="it-IT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F1</a:t>
            </a:r>
            <a:r>
              <a:rPr lang="it-IT" sz="1200" dirty="0">
                <a:ea typeface="Calibri" panose="020F0502020204030204" pitchFamily="34" charset="0"/>
                <a:cs typeface="Times New Roman" panose="02020603050405020304" pitchFamily="18" charset="0"/>
              </a:rPr>
              <a:t>. Qui troviamo variabili come “Ambiente e Gestione del Territorio”, “Mobilità”, “Politiche sociali”, “Conoscenza, Cultura e Ricerca”, e “Attività Produttive e Opere Pubbliche”. Le osservazioni in questo quadrante includono “Provincia Autonoma di Bolzano” (</a:t>
            </a:r>
            <a:r>
              <a:rPr lang="it-IT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PA</a:t>
            </a:r>
            <a:r>
              <a:rPr lang="it-IT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Bz</a:t>
            </a:r>
            <a:r>
              <a:rPr lang="it-IT" sz="1200" dirty="0">
                <a:ea typeface="Calibri" panose="020F0502020204030204" pitchFamily="34" charset="0"/>
                <a:cs typeface="Times New Roman" panose="02020603050405020304" pitchFamily="18" charset="0"/>
              </a:rPr>
              <a:t>), “Provincia Autonoma di Trento” (</a:t>
            </a:r>
            <a:r>
              <a:rPr lang="it-IT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PA</a:t>
            </a:r>
            <a:r>
              <a:rPr lang="it-IT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Tr</a:t>
            </a:r>
            <a:r>
              <a:rPr lang="it-IT" sz="1200" dirty="0">
                <a:ea typeface="Calibri" panose="020F0502020204030204" pitchFamily="34" charset="0"/>
                <a:cs typeface="Times New Roman" panose="02020603050405020304" pitchFamily="18" charset="0"/>
              </a:rPr>
              <a:t>), che sono particolarmente allineate con </a:t>
            </a:r>
            <a:r>
              <a:rPr lang="it-IT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F1</a:t>
            </a:r>
            <a:r>
              <a:rPr lang="it-IT" sz="1200" dirty="0">
                <a:ea typeface="Calibri" panose="020F0502020204030204" pitchFamily="34" charset="0"/>
                <a:cs typeface="Times New Roman" panose="02020603050405020304" pitchFamily="18" charset="0"/>
              </a:rPr>
              <a:t>, evidenziando spese significative in questi settori oltre la sanità, unitamente alla Valle D’Aosta.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sz="1200" dirty="0">
                <a:ea typeface="Calibri" panose="020F0502020204030204" pitchFamily="34" charset="0"/>
                <a:cs typeface="Times New Roman" panose="02020603050405020304" pitchFamily="18" charset="0"/>
              </a:rPr>
              <a:t>Il Quadrante in alto a sinistra rappresenta valori negativi su </a:t>
            </a:r>
            <a:r>
              <a:rPr lang="it-IT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F1</a:t>
            </a:r>
            <a:r>
              <a:rPr lang="it-IT" sz="1200" dirty="0">
                <a:ea typeface="Calibri" panose="020F0502020204030204" pitchFamily="34" charset="0"/>
                <a:cs typeface="Times New Roman" panose="02020603050405020304" pitchFamily="18" charset="0"/>
              </a:rPr>
              <a:t> e positivi su </a:t>
            </a:r>
            <a:r>
              <a:rPr lang="it-IT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F2</a:t>
            </a:r>
            <a:r>
              <a:rPr lang="it-IT" sz="1200" dirty="0">
                <a:ea typeface="Calibri" panose="020F0502020204030204" pitchFamily="34" charset="0"/>
                <a:cs typeface="Times New Roman" panose="02020603050405020304" pitchFamily="18" charset="0"/>
              </a:rPr>
              <a:t>, e si ritrovano una serie di territori regionali appartenenti al Centro Nord che registrano mediamente spese pro capite inferiori negli altri settori di attività e spese  superiori in ambito sanitario. Infine nel quadrante in basso a sinistra sono annoverate una serie di regioni Centro Meridionali che hanno mediamente spese pro capite inferiori sia in ambito sanitario sia in ambito degli altri settori di attività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sz="1200" dirty="0">
                <a:ea typeface="Calibri" panose="020F0502020204030204" pitchFamily="34" charset="0"/>
                <a:cs typeface="Times New Roman" panose="02020603050405020304" pitchFamily="18" charset="0"/>
              </a:rPr>
              <a:t>In sintesi, il </a:t>
            </a:r>
            <a:r>
              <a:rPr lang="it-IT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biplot</a:t>
            </a:r>
            <a:r>
              <a:rPr lang="it-IT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evidenzia una netta distinzione tra le spese pro capite in sanità (</a:t>
            </a:r>
            <a:r>
              <a:rPr lang="it-IT" sz="12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F2</a:t>
            </a:r>
            <a:r>
              <a:rPr lang="it-IT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) e quelle in altri settori (</a:t>
            </a:r>
            <a:r>
              <a:rPr lang="it-IT" sz="12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F1</a:t>
            </a:r>
            <a:r>
              <a:rPr lang="it-IT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it-IT" sz="1200" dirty="0">
                <a:ea typeface="Calibri" panose="020F0502020204030204" pitchFamily="34" charset="0"/>
                <a:cs typeface="Times New Roman" panose="02020603050405020304" pitchFamily="18" charset="0"/>
              </a:rPr>
              <a:t>con alcune regioni che si differenziano chiaramente in base a queste priorità di spesa. Ad esempio, Friuli-Venezia Giulia e Sardegna mostrano un orientamento verso la sanità, mentre le province autonome di Bolzano e Trento si collocano di più su </a:t>
            </a:r>
            <a:r>
              <a:rPr lang="it-IT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F1</a:t>
            </a:r>
            <a:r>
              <a:rPr lang="it-IT" sz="1200" dirty="0">
                <a:ea typeface="Calibri" panose="020F0502020204030204" pitchFamily="34" charset="0"/>
                <a:cs typeface="Times New Roman" panose="02020603050405020304" pitchFamily="18" charset="0"/>
              </a:rPr>
              <a:t>, indicando spese maggiori per una gamma più ampia di settori</a:t>
            </a:r>
          </a:p>
        </p:txBody>
      </p:sp>
    </p:spTree>
    <p:extLst>
      <p:ext uri="{BB962C8B-B14F-4D97-AF65-F5344CB8AC3E}">
        <p14:creationId xmlns:p14="http://schemas.microsoft.com/office/powerpoint/2010/main" val="150366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4752528"/>
          </a:xfrm>
        </p:spPr>
        <p:txBody>
          <a:bodyPr/>
          <a:lstStyle/>
          <a:p>
            <a:pPr eaLnBrk="1" hangingPunct="1"/>
            <a:r>
              <a:rPr lang="it-IT" altLang="it-IT" sz="2200" dirty="0" smtClean="0"/>
              <a:t>Emergono differenze, anche consistenti, fra i livelli di spesa </a:t>
            </a:r>
            <a:r>
              <a:rPr lang="it-IT" altLang="it-IT" sz="2200" dirty="0" smtClean="0"/>
              <a:t>settoriali </a:t>
            </a:r>
            <a:r>
              <a:rPr lang="it-IT" altLang="it-IT" sz="2200" dirty="0" smtClean="0"/>
              <a:t>di ciascuna regione e la media pro capite nazionale;</a:t>
            </a:r>
          </a:p>
          <a:p>
            <a:pPr eaLnBrk="1" hangingPunct="1"/>
            <a:r>
              <a:rPr lang="it-IT" altLang="it-IT" sz="2200" dirty="0" smtClean="0"/>
              <a:t>E’ </a:t>
            </a:r>
            <a:r>
              <a:rPr lang="it-IT" altLang="it-IT" sz="2200" dirty="0" smtClean="0"/>
              <a:t>riduttivo </a:t>
            </a:r>
            <a:r>
              <a:rPr lang="it-IT" altLang="it-IT" sz="2200" dirty="0" smtClean="0"/>
              <a:t>la questione in termini di divario Nord/Sud </a:t>
            </a:r>
            <a:r>
              <a:rPr lang="it-IT" altLang="it-IT" sz="2200" dirty="0" smtClean="0"/>
              <a:t>perché </a:t>
            </a:r>
            <a:r>
              <a:rPr lang="it-IT" altLang="it-IT" sz="2200" dirty="0" smtClean="0"/>
              <a:t>differenze in positivo e negativo riguardano tutte le regioni;</a:t>
            </a:r>
          </a:p>
          <a:p>
            <a:pPr eaLnBrk="1" hangingPunct="1"/>
            <a:r>
              <a:rPr lang="it-IT" altLang="it-IT" sz="2200" dirty="0" smtClean="0"/>
              <a:t>La </a:t>
            </a:r>
            <a:r>
              <a:rPr lang="it-IT" altLang="it-IT" sz="2200" dirty="0"/>
              <a:t>ripartizione </a:t>
            </a:r>
            <a:r>
              <a:rPr lang="it-IT" altLang="it-IT" sz="2200" dirty="0" smtClean="0"/>
              <a:t>delle risorse statali avviene </a:t>
            </a:r>
            <a:r>
              <a:rPr lang="it-IT" altLang="it-IT" sz="2200" dirty="0"/>
              <a:t>all’interno della </a:t>
            </a:r>
            <a:r>
              <a:rPr lang="it-IT" altLang="it-IT" sz="2200" u="sng" dirty="0"/>
              <a:t>C</a:t>
            </a:r>
            <a:r>
              <a:rPr lang="it-IT" altLang="it-IT" sz="2200" u="sng" dirty="0" smtClean="0"/>
              <a:t>onferenza </a:t>
            </a:r>
            <a:r>
              <a:rPr lang="it-IT" altLang="it-IT" sz="2200" u="sng" dirty="0"/>
              <a:t>delle </a:t>
            </a:r>
            <a:r>
              <a:rPr lang="it-IT" altLang="it-IT" sz="2200" u="sng" dirty="0" smtClean="0"/>
              <a:t>R</a:t>
            </a:r>
            <a:r>
              <a:rPr lang="it-IT" altLang="it-IT" sz="2200" u="sng" dirty="0" smtClean="0"/>
              <a:t>egioni </a:t>
            </a:r>
            <a:r>
              <a:rPr lang="it-IT" altLang="it-IT" sz="2200" u="sng" dirty="0" smtClean="0"/>
              <a:t>e </a:t>
            </a:r>
            <a:r>
              <a:rPr lang="it-IT" altLang="it-IT" sz="2200" u="sng" dirty="0" smtClean="0"/>
              <a:t>Stato/Regioni </a:t>
            </a:r>
            <a:r>
              <a:rPr lang="it-IT" altLang="it-IT" sz="2200" u="sng" dirty="0"/>
              <a:t>attraverso accordi che ricalcano la spesa storica </a:t>
            </a:r>
            <a:r>
              <a:rPr lang="it-IT" altLang="it-IT" sz="2200" dirty="0"/>
              <a:t>e non criteri oggettivi e/o di equa ripartizione delle risorse</a:t>
            </a:r>
            <a:r>
              <a:rPr lang="it-IT" altLang="it-IT" sz="2200" dirty="0" smtClean="0"/>
              <a:t>…</a:t>
            </a:r>
          </a:p>
          <a:p>
            <a:pPr eaLnBrk="1" hangingPunct="1"/>
            <a:r>
              <a:rPr lang="it-IT" altLang="it-IT" sz="2200" dirty="0" smtClean="0"/>
              <a:t>Caso emblematico: fondo sanitario </a:t>
            </a:r>
            <a:r>
              <a:rPr lang="it-IT" altLang="it-IT" sz="2200" dirty="0" smtClean="0"/>
              <a:t>nazionale (caso Regione </a:t>
            </a:r>
            <a:r>
              <a:rPr lang="it-IT" altLang="it-IT" sz="2200" dirty="0" smtClean="0"/>
              <a:t>Campania;</a:t>
            </a:r>
          </a:p>
          <a:p>
            <a:pPr eaLnBrk="1" hangingPunct="1"/>
            <a:r>
              <a:rPr lang="it-IT" altLang="it-IT" sz="2200" dirty="0" smtClean="0"/>
              <a:t>Detto questo sorge immediatamente dopo il problema o meglio la </a:t>
            </a:r>
            <a:r>
              <a:rPr lang="it-IT" altLang="it-IT" sz="2200" u="sng" dirty="0" smtClean="0"/>
              <a:t>necessità di fornite ad ogni territorio le medesime risorse </a:t>
            </a:r>
            <a:r>
              <a:rPr lang="it-IT" altLang="it-IT" sz="2200" dirty="0" smtClean="0"/>
              <a:t>(art. 119 </a:t>
            </a:r>
            <a:r>
              <a:rPr lang="it-IT" altLang="it-IT" sz="2200" dirty="0" smtClean="0"/>
              <a:t>della Costituzione): </a:t>
            </a:r>
            <a:r>
              <a:rPr lang="it-IT" altLang="it-IT" sz="2200" dirty="0" err="1" smtClean="0"/>
              <a:t>Lep</a:t>
            </a:r>
            <a:r>
              <a:rPr lang="it-IT" altLang="it-IT" sz="2200" dirty="0" smtClean="0"/>
              <a:t> o meglio di livelli uniformi di prestazioni.</a:t>
            </a:r>
            <a:endParaRPr lang="it-IT" altLang="it-IT" sz="2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40524-C86B-41FB-944E-4EA9B5DF2103}" type="slidenum">
              <a:rPr lang="it-IT" altLang="it-IT" smtClean="0"/>
              <a:pPr/>
              <a:t>14</a:t>
            </a:fld>
            <a:endParaRPr lang="it-IT" altLang="it-IT" dirty="0"/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323528" y="44624"/>
            <a:ext cx="82296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t-IT" altLang="it-IT" sz="2600" b="1" i="1" dirty="0" smtClean="0">
                <a:solidFill>
                  <a:srgbClr val="0000CC"/>
                </a:solidFill>
              </a:rPr>
              <a:t>I differenziali di spesa</a:t>
            </a:r>
            <a:endParaRPr lang="it-IT" altLang="it-IT" sz="2600" b="1" i="1" dirty="0" smtClean="0">
              <a:solidFill>
                <a:srgbClr val="0000CC"/>
              </a:solidFill>
            </a:endParaRPr>
          </a:p>
        </p:txBody>
      </p:sp>
      <p:cxnSp>
        <p:nvCxnSpPr>
          <p:cNvPr id="6" name="Connettore 1 5"/>
          <p:cNvCxnSpPr/>
          <p:nvPr/>
        </p:nvCxnSpPr>
        <p:spPr>
          <a:xfrm>
            <a:off x="477888" y="584064"/>
            <a:ext cx="8208912" cy="0"/>
          </a:xfrm>
          <a:prstGeom prst="line">
            <a:avLst/>
          </a:prstGeom>
          <a:ln>
            <a:solidFill>
              <a:srgbClr val="0000C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31450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6524" y="1412776"/>
            <a:ext cx="8702624" cy="4320480"/>
          </a:xfrm>
        </p:spPr>
        <p:txBody>
          <a:bodyPr/>
          <a:lstStyle/>
          <a:p>
            <a:pPr eaLnBrk="1" hangingPunct="1"/>
            <a:r>
              <a:rPr lang="it-IT" altLang="it-IT" sz="2200" dirty="0" smtClean="0"/>
              <a:t>In </a:t>
            </a:r>
            <a:r>
              <a:rPr lang="it-IT" altLang="it-IT" sz="2200" dirty="0"/>
              <a:t>questo senso il </a:t>
            </a:r>
            <a:r>
              <a:rPr lang="it-IT" altLang="it-IT" sz="2200" dirty="0" smtClean="0"/>
              <a:t>riferimento al </a:t>
            </a:r>
            <a:r>
              <a:rPr lang="it-IT" altLang="it-IT" sz="2200" u="sng" dirty="0" smtClean="0"/>
              <a:t>dato </a:t>
            </a:r>
            <a:r>
              <a:rPr lang="it-IT" altLang="it-IT" sz="2200" u="sng" dirty="0"/>
              <a:t>medio delle spese </a:t>
            </a:r>
            <a:r>
              <a:rPr lang="it-IT" altLang="it-IT" sz="2200" u="sng" dirty="0" smtClean="0"/>
              <a:t>pro capite </a:t>
            </a:r>
            <a:r>
              <a:rPr lang="it-IT" altLang="it-IT" sz="2200" dirty="0" smtClean="0"/>
              <a:t>a livello nazionale e il relativo scarto da esso di ciascuna regionale ci </a:t>
            </a:r>
            <a:r>
              <a:rPr lang="it-IT" altLang="it-IT" sz="2200" dirty="0"/>
              <a:t>può aiutare </a:t>
            </a:r>
            <a:r>
              <a:rPr lang="it-IT" altLang="it-IT" sz="2200" dirty="0" smtClean="0"/>
              <a:t>per una più equa ripartizione delle risorse;</a:t>
            </a:r>
            <a:endParaRPr lang="it-IT" altLang="it-IT" sz="2200" dirty="0" smtClean="0"/>
          </a:p>
          <a:p>
            <a:pPr eaLnBrk="1" hangingPunct="1"/>
            <a:r>
              <a:rPr lang="it-IT" altLang="it-IT" sz="2200" dirty="0" smtClean="0"/>
              <a:t>All’interno di questo quadro occorre tener presente che nei dati che abbiamo visto è inclusa anche la </a:t>
            </a:r>
            <a:r>
              <a:rPr lang="it-IT" altLang="it-IT" sz="2200" u="sng" dirty="0" smtClean="0"/>
              <a:t>spesa comunitaria e del divario </a:t>
            </a:r>
            <a:r>
              <a:rPr lang="it-IT" altLang="it-IT" sz="2200" u="sng" dirty="0" smtClean="0"/>
              <a:t>infrastrutturale esistente fra le aree del Paese</a:t>
            </a:r>
            <a:r>
              <a:rPr lang="it-IT" altLang="it-IT" sz="2200" dirty="0" smtClean="0"/>
              <a:t>;</a:t>
            </a:r>
          </a:p>
          <a:p>
            <a:pPr eaLnBrk="1" hangingPunct="1"/>
            <a:r>
              <a:rPr lang="it-IT" altLang="it-IT" sz="2200" dirty="0" smtClean="0"/>
              <a:t>Fatte queste premesse il problema non sono né i residui fiscali né il differente potere di acquisto Nord – Sud ma di garantire </a:t>
            </a:r>
            <a:r>
              <a:rPr lang="it-IT" altLang="it-IT" sz="2200" u="sng" dirty="0" smtClean="0"/>
              <a:t>medesimi diritti civili da Nord  a Sud del Paese</a:t>
            </a:r>
            <a:r>
              <a:rPr lang="it-IT" altLang="it-IT" sz="2200" dirty="0" smtClean="0"/>
              <a:t> a meno che non si voglia cambiare forma di stato a questo Paese.</a:t>
            </a:r>
          </a:p>
          <a:p>
            <a:pPr eaLnBrk="1" hangingPunct="1"/>
            <a:endParaRPr lang="it-IT" altLang="it-IT" sz="2200" dirty="0"/>
          </a:p>
          <a:p>
            <a:endParaRPr lang="it-IT" sz="2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40524-C86B-41FB-944E-4EA9B5DF2103}" type="slidenum">
              <a:rPr lang="it-IT" altLang="it-IT" smtClean="0"/>
              <a:pPr/>
              <a:t>15</a:t>
            </a:fld>
            <a:endParaRPr lang="it-IT" altLang="it-IT"/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323528" y="44624"/>
            <a:ext cx="82296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it-IT" altLang="it-IT" sz="2600" b="1" i="1" dirty="0" smtClean="0">
                <a:solidFill>
                  <a:srgbClr val="0000CC"/>
                </a:solidFill>
              </a:rPr>
              <a:t>Considerazioni conclusive</a:t>
            </a:r>
          </a:p>
        </p:txBody>
      </p:sp>
      <p:cxnSp>
        <p:nvCxnSpPr>
          <p:cNvPr id="6" name="Connettore 1 5"/>
          <p:cNvCxnSpPr/>
          <p:nvPr/>
        </p:nvCxnSpPr>
        <p:spPr>
          <a:xfrm>
            <a:off x="477888" y="584064"/>
            <a:ext cx="8208912" cy="0"/>
          </a:xfrm>
          <a:prstGeom prst="line">
            <a:avLst/>
          </a:prstGeom>
          <a:ln>
            <a:solidFill>
              <a:srgbClr val="0000C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16892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ottotitolo 2"/>
          <p:cNvSpPr>
            <a:spLocks noGrp="1"/>
          </p:cNvSpPr>
          <p:nvPr>
            <p:ph idx="1"/>
          </p:nvPr>
        </p:nvSpPr>
        <p:spPr>
          <a:xfrm>
            <a:off x="468313" y="2565400"/>
            <a:ext cx="8229600" cy="1871663"/>
          </a:xfrm>
        </p:spPr>
        <p:txBody>
          <a:bodyPr lIns="0" tIns="0" rIns="0" bIns="0"/>
          <a:lstStyle/>
          <a:p>
            <a:pPr marL="0" indent="0" algn="ctr" eaLnBrk="1" hangingPunct="1">
              <a:lnSpc>
                <a:spcPct val="90000"/>
              </a:lnSpc>
              <a:spcBef>
                <a:spcPts val="1000"/>
              </a:spcBef>
              <a:buClr>
                <a:srgbClr val="DA304A"/>
              </a:buClr>
              <a:buSzPct val="160000"/>
              <a:buFont typeface="Arial" panose="020B0604020202020204" pitchFamily="34" charset="0"/>
              <a:buNone/>
            </a:pPr>
            <a:endParaRPr lang="it-IT" altLang="it-IT" sz="2800" dirty="0" smtClean="0">
              <a:ea typeface="Signika Light"/>
              <a:cs typeface="Signika Light"/>
            </a:endParaRPr>
          </a:p>
          <a:p>
            <a:pPr marL="0" indent="0" algn="ctr" eaLnBrk="1" hangingPunct="1">
              <a:lnSpc>
                <a:spcPct val="90000"/>
              </a:lnSpc>
              <a:spcBef>
                <a:spcPts val="1000"/>
              </a:spcBef>
              <a:buClr>
                <a:srgbClr val="DA304A"/>
              </a:buClr>
              <a:buSzPct val="160000"/>
              <a:buFont typeface="Arial" panose="020B0604020202020204" pitchFamily="34" charset="0"/>
              <a:buNone/>
            </a:pPr>
            <a:r>
              <a:rPr lang="it-IT" altLang="it-IT" sz="2800" dirty="0" smtClean="0">
                <a:ea typeface="Signika Light"/>
                <a:cs typeface="Signika Light"/>
              </a:rPr>
              <a:t>Grazie per l’attenzione!</a:t>
            </a:r>
          </a:p>
          <a:p>
            <a:pPr marL="0" indent="0" algn="ctr" eaLnBrk="1" hangingPunct="1">
              <a:lnSpc>
                <a:spcPct val="90000"/>
              </a:lnSpc>
              <a:spcBef>
                <a:spcPts val="1000"/>
              </a:spcBef>
              <a:buClr>
                <a:srgbClr val="DA304A"/>
              </a:buClr>
              <a:buSzPct val="160000"/>
              <a:buFont typeface="Arial" panose="020B0604020202020204" pitchFamily="34" charset="0"/>
              <a:buNone/>
            </a:pPr>
            <a:endParaRPr lang="it-IT" altLang="it-IT" sz="2800" dirty="0" smtClean="0">
              <a:ea typeface="Signika Light"/>
              <a:cs typeface="Signika Light"/>
            </a:endParaRPr>
          </a:p>
          <a:p>
            <a:pPr marL="0" indent="0" algn="ctr" eaLnBrk="1" hangingPunct="1">
              <a:lnSpc>
                <a:spcPct val="90000"/>
              </a:lnSpc>
              <a:spcBef>
                <a:spcPts val="1000"/>
              </a:spcBef>
              <a:buClr>
                <a:srgbClr val="DA304A"/>
              </a:buClr>
              <a:buSzPct val="160000"/>
              <a:buFont typeface="Arial" panose="020B0604020202020204" pitchFamily="34" charset="0"/>
              <a:buNone/>
            </a:pPr>
            <a:endParaRPr lang="it-IT" altLang="it-IT" sz="2800" dirty="0" smtClean="0">
              <a:ea typeface="Signika Light"/>
              <a:cs typeface="Signika Light"/>
            </a:endParaRPr>
          </a:p>
          <a:p>
            <a:pPr marL="0" indent="0" algn="ctr" eaLnBrk="1" hangingPunct="1">
              <a:lnSpc>
                <a:spcPct val="90000"/>
              </a:lnSpc>
              <a:spcBef>
                <a:spcPts val="1000"/>
              </a:spcBef>
              <a:buClr>
                <a:srgbClr val="DA304A"/>
              </a:buClr>
              <a:buSzPct val="160000"/>
              <a:buFont typeface="Arial" panose="020B0604020202020204" pitchFamily="34" charset="0"/>
              <a:buNone/>
            </a:pPr>
            <a:endParaRPr lang="it-IT" altLang="it-IT" sz="2800" dirty="0" smtClean="0">
              <a:ea typeface="Signika Light"/>
              <a:cs typeface="Signika Light"/>
            </a:endParaRPr>
          </a:p>
          <a:p>
            <a:pPr marL="0" indent="0" eaLnBrk="1" hangingPunct="1">
              <a:lnSpc>
                <a:spcPct val="90000"/>
              </a:lnSpc>
              <a:spcBef>
                <a:spcPts val="1000"/>
              </a:spcBef>
              <a:buClr>
                <a:srgbClr val="DA304A"/>
              </a:buClr>
              <a:buSzPct val="160000"/>
              <a:buFont typeface="Arial" panose="020B0604020202020204" pitchFamily="34" charset="0"/>
              <a:buNone/>
            </a:pPr>
            <a:r>
              <a:rPr lang="it-IT" altLang="it-IT" sz="2800" dirty="0" smtClean="0"/>
              <a:t>  </a:t>
            </a:r>
          </a:p>
          <a:p>
            <a:pPr marL="0" indent="0" eaLnBrk="1" hangingPunct="1">
              <a:lnSpc>
                <a:spcPct val="90000"/>
              </a:lnSpc>
              <a:spcBef>
                <a:spcPts val="1000"/>
              </a:spcBef>
              <a:buClr>
                <a:srgbClr val="DA304A"/>
              </a:buClr>
              <a:buSzPct val="160000"/>
              <a:buFont typeface="Arial" panose="020B0604020202020204" pitchFamily="34" charset="0"/>
              <a:buNone/>
            </a:pPr>
            <a:endParaRPr lang="it-IT" altLang="it-IT" sz="2800" dirty="0" smtClean="0"/>
          </a:p>
          <a:p>
            <a:pPr marL="0" indent="0" ea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it-IT" altLang="it-IT" sz="2800" dirty="0" smtClean="0"/>
          </a:p>
        </p:txBody>
      </p:sp>
      <p:sp>
        <p:nvSpPr>
          <p:cNvPr id="32772" name="AutoShape 6" descr="Risultati immagini per trend"/>
          <p:cNvSpPr>
            <a:spLocks noChangeAspect="1" noChangeArrowheads="1"/>
          </p:cNvSpPr>
          <p:nvPr/>
        </p:nvSpPr>
        <p:spPr bwMode="auto">
          <a:xfrm>
            <a:off x="144463" y="-1989138"/>
            <a:ext cx="5524500" cy="4143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65C098D-092D-47AE-AA86-DBCC123C91A3}" type="slidenum">
              <a:rPr lang="it-IT" altLang="it-IT">
                <a:solidFill>
                  <a:srgbClr val="898989"/>
                </a:solidFill>
              </a:rPr>
              <a:pPr eaLnBrk="1" hangingPunct="1"/>
              <a:t>16</a:t>
            </a:fld>
            <a:endParaRPr lang="it-IT" altLang="it-IT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ttangolo 4"/>
          <p:cNvSpPr>
            <a:spLocks noChangeArrowheads="1"/>
          </p:cNvSpPr>
          <p:nvPr/>
        </p:nvSpPr>
        <p:spPr bwMode="auto">
          <a:xfrm>
            <a:off x="323850" y="188913"/>
            <a:ext cx="828059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t-IT" altLang="it-IT" sz="2600" b="1" i="1" dirty="0" smtClean="0">
                <a:solidFill>
                  <a:srgbClr val="0000CC"/>
                </a:solidFill>
              </a:rPr>
              <a:t>La banca dati CPT</a:t>
            </a:r>
            <a:endParaRPr lang="it-IT" altLang="it-IT" sz="2600" b="1" i="1" dirty="0">
              <a:solidFill>
                <a:srgbClr val="0000CC"/>
              </a:solidFill>
            </a:endParaRPr>
          </a:p>
        </p:txBody>
      </p:sp>
      <p:sp>
        <p:nvSpPr>
          <p:cNvPr id="3078" name="CasellaDiTesto 6"/>
          <p:cNvSpPr txBox="1">
            <a:spLocks noChangeArrowheads="1"/>
          </p:cNvSpPr>
          <p:nvPr/>
        </p:nvSpPr>
        <p:spPr bwMode="auto">
          <a:xfrm>
            <a:off x="323850" y="3356992"/>
            <a:ext cx="836295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t-IT" altLang="it-IT" sz="2200" b="1" dirty="0" smtClean="0"/>
              <a:t>Premessa:</a:t>
            </a:r>
          </a:p>
          <a:p>
            <a:pPr eaLnBrk="1" hangingPunct="1"/>
            <a:r>
              <a:rPr lang="it-IT" altLang="it-IT" sz="2200" dirty="0" err="1" smtClean="0"/>
              <a:t>ll</a:t>
            </a:r>
            <a:r>
              <a:rPr lang="it-IT" altLang="it-IT" sz="2200" dirty="0" smtClean="0"/>
              <a:t> </a:t>
            </a:r>
            <a:r>
              <a:rPr lang="it-IT" altLang="it-IT" sz="2200" dirty="0"/>
              <a:t>criterio di base della ripartizione territoriale delle spese nei CPT </a:t>
            </a:r>
            <a:r>
              <a:rPr lang="it-IT" altLang="it-IT" sz="2200" dirty="0" smtClean="0"/>
              <a:t>è quello </a:t>
            </a:r>
            <a:r>
              <a:rPr lang="it-IT" altLang="it-IT" sz="2200" dirty="0"/>
              <a:t>della </a:t>
            </a:r>
            <a:r>
              <a:rPr lang="it-IT" altLang="it-IT" sz="2200" u="sng" dirty="0"/>
              <a:t>localizzazione dell’intervento </a:t>
            </a:r>
            <a:r>
              <a:rPr lang="it-IT" altLang="it-IT" sz="2200" u="sng" dirty="0" smtClean="0"/>
              <a:t>dell’operatore pubblico</a:t>
            </a:r>
            <a:r>
              <a:rPr lang="it-IT" altLang="it-IT" sz="2200" dirty="0"/>
              <a:t>, in termini di flussi finanziari gestiti nei diversi territori regionali.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7E597A6-351C-404A-AB22-586CD0D5DD1E}" type="slidenum">
              <a:rPr lang="it-IT" altLang="it-IT">
                <a:solidFill>
                  <a:srgbClr val="898989"/>
                </a:solidFill>
              </a:rPr>
              <a:pPr eaLnBrk="1" hangingPunct="1"/>
              <a:t>2</a:t>
            </a:fld>
            <a:endParaRPr lang="it-IT" altLang="it-IT">
              <a:solidFill>
                <a:srgbClr val="898989"/>
              </a:solidFill>
            </a:endParaRPr>
          </a:p>
        </p:txBody>
      </p:sp>
      <p:cxnSp>
        <p:nvCxnSpPr>
          <p:cNvPr id="4" name="Connettore 1 3"/>
          <p:cNvCxnSpPr/>
          <p:nvPr/>
        </p:nvCxnSpPr>
        <p:spPr>
          <a:xfrm>
            <a:off x="395536" y="681356"/>
            <a:ext cx="8208912" cy="0"/>
          </a:xfrm>
          <a:prstGeom prst="line">
            <a:avLst/>
          </a:prstGeom>
          <a:ln>
            <a:solidFill>
              <a:srgbClr val="0000C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ttangolo 4"/>
          <p:cNvSpPr/>
          <p:nvPr/>
        </p:nvSpPr>
        <p:spPr>
          <a:xfrm>
            <a:off x="251520" y="1425898"/>
            <a:ext cx="864096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it-IT" altLang="it-IT" sz="2200" b="1" dirty="0"/>
              <a:t>Oggetto del ns intervento: </a:t>
            </a:r>
            <a:endParaRPr lang="it-IT" altLang="it-IT" sz="2200" b="1" dirty="0" smtClean="0"/>
          </a:p>
          <a:p>
            <a:r>
              <a:rPr lang="it-IT" altLang="it-IT" sz="2200" dirty="0" smtClean="0"/>
              <a:t>Utilità </a:t>
            </a:r>
            <a:r>
              <a:rPr lang="it-IT" altLang="it-IT" sz="2200" dirty="0"/>
              <a:t>della banca dati CPT nel dibattito su federalismo fiscale/autonomia differenziata</a:t>
            </a:r>
            <a:r>
              <a:rPr lang="it-IT" altLang="it-IT" sz="2200" dirty="0" smtClean="0"/>
              <a:t>.</a:t>
            </a:r>
            <a:endParaRPr lang="it-IT" altLang="it-IT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ttangolo 4"/>
          <p:cNvSpPr>
            <a:spLocks noChangeArrowheads="1"/>
          </p:cNvSpPr>
          <p:nvPr/>
        </p:nvSpPr>
        <p:spPr bwMode="auto">
          <a:xfrm>
            <a:off x="323850" y="188913"/>
            <a:ext cx="828059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t-IT" altLang="it-IT" sz="2600" b="1" i="1" dirty="0" smtClean="0">
                <a:solidFill>
                  <a:srgbClr val="0000CC"/>
                </a:solidFill>
              </a:rPr>
              <a:t>La banca dati CPT</a:t>
            </a:r>
            <a:endParaRPr lang="it-IT" altLang="it-IT" sz="2600" b="1" i="1" dirty="0">
              <a:solidFill>
                <a:srgbClr val="0000CC"/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7E597A6-351C-404A-AB22-586CD0D5DD1E}" type="slidenum">
              <a:rPr lang="it-IT" altLang="it-IT">
                <a:solidFill>
                  <a:srgbClr val="898989"/>
                </a:solidFill>
              </a:rPr>
              <a:pPr eaLnBrk="1" hangingPunct="1"/>
              <a:t>3</a:t>
            </a:fld>
            <a:endParaRPr lang="it-IT" altLang="it-IT">
              <a:solidFill>
                <a:srgbClr val="898989"/>
              </a:solidFill>
            </a:endParaRPr>
          </a:p>
        </p:txBody>
      </p:sp>
      <p:cxnSp>
        <p:nvCxnSpPr>
          <p:cNvPr id="4" name="Connettore 1 3"/>
          <p:cNvCxnSpPr/>
          <p:nvPr/>
        </p:nvCxnSpPr>
        <p:spPr>
          <a:xfrm>
            <a:off x="395536" y="681356"/>
            <a:ext cx="8208912" cy="0"/>
          </a:xfrm>
          <a:prstGeom prst="line">
            <a:avLst/>
          </a:prstGeom>
          <a:ln>
            <a:solidFill>
              <a:srgbClr val="0000C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ttangolo 1"/>
          <p:cNvSpPr/>
          <p:nvPr/>
        </p:nvSpPr>
        <p:spPr>
          <a:xfrm>
            <a:off x="395536" y="1268760"/>
            <a:ext cx="820891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it-IT" altLang="it-IT" sz="2200" b="1" u="sng" dirty="0" smtClean="0"/>
              <a:t>Quel che è successo</a:t>
            </a:r>
            <a:r>
              <a:rPr lang="it-IT" altLang="it-IT" sz="2200" b="1" dirty="0" smtClean="0"/>
              <a:t>: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it-IT" altLang="it-IT" sz="2200" dirty="0" smtClean="0"/>
              <a:t>Negli </a:t>
            </a:r>
            <a:r>
              <a:rPr lang="it-IT" altLang="it-IT" sz="2200" dirty="0"/>
              <a:t>ultimi anni tante critiche, spesso ingenerose;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it-IT" altLang="it-IT" sz="2200" dirty="0" smtClean="0"/>
              <a:t>La questione ha assunto subito i toni della diatriba Nord/Sud e del «rivendicazionismo» </a:t>
            </a:r>
            <a:r>
              <a:rPr lang="it-IT" altLang="it-IT" sz="2200" dirty="0"/>
              <a:t>di </a:t>
            </a:r>
            <a:r>
              <a:rPr lang="it-IT" altLang="it-IT" sz="2200" dirty="0" smtClean="0"/>
              <a:t>risorse;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it-IT" altLang="it-IT" sz="2200" dirty="0" smtClean="0"/>
              <a:t>Approccio parziale sia </a:t>
            </a:r>
            <a:r>
              <a:rPr lang="it-IT" altLang="it-IT" sz="2200" dirty="0"/>
              <a:t>dal punto di vista politico sia </a:t>
            </a:r>
            <a:r>
              <a:rPr lang="it-IT" altLang="it-IT" sz="2200" dirty="0" smtClean="0"/>
              <a:t>«allocativo» (può darsi anche volutamente!).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it-IT" altLang="it-IT" sz="2200" dirty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it-IT" altLang="it-IT" sz="2200" dirty="0" smtClean="0"/>
          </a:p>
          <a:p>
            <a:pPr eaLnBrk="1" hangingPunct="1"/>
            <a:r>
              <a:rPr lang="it-IT" altLang="it-IT" sz="2200" b="1" u="sng" dirty="0" smtClean="0"/>
              <a:t>La ns. analisi</a:t>
            </a:r>
            <a:r>
              <a:rPr lang="it-IT" altLang="it-IT" sz="2200" b="1" dirty="0" smtClean="0"/>
              <a:t>:</a:t>
            </a:r>
            <a:endParaRPr lang="it-IT" altLang="it-IT" sz="2200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it-IT" altLang="it-IT" sz="2200" dirty="0" smtClean="0"/>
              <a:t>Riteniamo che un’analisi dei differenziali di </a:t>
            </a:r>
            <a:r>
              <a:rPr lang="it-IT" altLang="it-IT" sz="2200" dirty="0" smtClean="0"/>
              <a:t>spesa </a:t>
            </a:r>
            <a:r>
              <a:rPr lang="it-IT" altLang="it-IT" sz="2200" dirty="0" smtClean="0"/>
              <a:t>a </a:t>
            </a:r>
            <a:r>
              <a:rPr lang="it-IT" altLang="it-IT" sz="2200" dirty="0" smtClean="0"/>
              <a:t>livello settoriale e di singole Regioni </a:t>
            </a:r>
            <a:r>
              <a:rPr lang="it-IT" altLang="it-IT" sz="2200" dirty="0" smtClean="0"/>
              <a:t>aggiunga ulteriori elementi (grazie </a:t>
            </a:r>
            <a:r>
              <a:rPr lang="it-IT" altLang="it-IT" sz="2200" dirty="0"/>
              <a:t>ai </a:t>
            </a:r>
            <a:r>
              <a:rPr lang="it-IT" altLang="it-IT" sz="2200" dirty="0" smtClean="0"/>
              <a:t>dati CPT);</a:t>
            </a:r>
            <a:endParaRPr lang="it-IT" altLang="it-IT" sz="2200" dirty="0" smtClean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it-IT" altLang="it-IT" sz="2200" dirty="0" smtClean="0"/>
              <a:t>Chiedersi quali siano i fattori che contribuiscono a determinarli?</a:t>
            </a:r>
            <a:endParaRPr lang="it-IT" altLang="it-IT" sz="2200" dirty="0"/>
          </a:p>
        </p:txBody>
      </p:sp>
    </p:spTree>
    <p:extLst>
      <p:ext uri="{BB962C8B-B14F-4D97-AF65-F5344CB8AC3E}">
        <p14:creationId xmlns:p14="http://schemas.microsoft.com/office/powerpoint/2010/main" val="169919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olo 1"/>
          <p:cNvSpPr>
            <a:spLocks noGrp="1"/>
          </p:cNvSpPr>
          <p:nvPr>
            <p:ph type="title"/>
          </p:nvPr>
        </p:nvSpPr>
        <p:spPr>
          <a:xfrm>
            <a:off x="179512" y="1"/>
            <a:ext cx="8507288" cy="620688"/>
          </a:xfrm>
        </p:spPr>
        <p:txBody>
          <a:bodyPr/>
          <a:lstStyle/>
          <a:p>
            <a:pPr algn="l"/>
            <a:r>
              <a:rPr lang="it-IT" altLang="it-IT" sz="2600" b="1" i="1" dirty="0" smtClean="0">
                <a:solidFill>
                  <a:srgbClr val="0000FF"/>
                </a:solidFill>
              </a:rPr>
              <a:t>La spesa pro capite della </a:t>
            </a:r>
            <a:r>
              <a:rPr lang="it-IT" altLang="it-IT" sz="2600" b="1" i="1" dirty="0" err="1" smtClean="0">
                <a:solidFill>
                  <a:srgbClr val="0000FF"/>
                </a:solidFill>
              </a:rPr>
              <a:t>PA</a:t>
            </a:r>
            <a:r>
              <a:rPr lang="it-IT" altLang="it-IT" sz="2600" b="1" i="1" dirty="0" smtClean="0">
                <a:solidFill>
                  <a:srgbClr val="0000FF"/>
                </a:solidFill>
              </a:rPr>
              <a:t> per istruzione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3B81899-4EB3-40B1-AC8F-D3DDF629ADBB}" type="slidenum">
              <a:rPr lang="it-IT" altLang="it-IT">
                <a:solidFill>
                  <a:srgbClr val="898989"/>
                </a:solidFill>
              </a:rPr>
              <a:pPr eaLnBrk="1" hangingPunct="1"/>
              <a:t>4</a:t>
            </a:fld>
            <a:endParaRPr lang="it-IT" altLang="it-IT">
              <a:solidFill>
                <a:srgbClr val="898989"/>
              </a:solidFill>
            </a:endParaRPr>
          </a:p>
        </p:txBody>
      </p:sp>
      <p:cxnSp>
        <p:nvCxnSpPr>
          <p:cNvPr id="8" name="Connettore 1 7"/>
          <p:cNvCxnSpPr/>
          <p:nvPr/>
        </p:nvCxnSpPr>
        <p:spPr>
          <a:xfrm>
            <a:off x="359532" y="620688"/>
            <a:ext cx="8208912" cy="0"/>
          </a:xfrm>
          <a:prstGeom prst="line">
            <a:avLst/>
          </a:prstGeom>
          <a:ln>
            <a:solidFill>
              <a:srgbClr val="0000C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0358325"/>
              </p:ext>
            </p:extLst>
          </p:nvPr>
        </p:nvGraphicFramePr>
        <p:xfrm>
          <a:off x="179512" y="764704"/>
          <a:ext cx="4968552" cy="59567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6722127"/>
              </p:ext>
            </p:extLst>
          </p:nvPr>
        </p:nvGraphicFramePr>
        <p:xfrm>
          <a:off x="4631432" y="206084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712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613"/>
          </a:xfrm>
        </p:spPr>
        <p:txBody>
          <a:bodyPr/>
          <a:lstStyle/>
          <a:p>
            <a:pPr algn="l"/>
            <a:r>
              <a:rPr lang="it-IT" altLang="it-IT" sz="2600" b="1" i="1" dirty="0" smtClean="0">
                <a:solidFill>
                  <a:srgbClr val="0000FF"/>
                </a:solidFill>
              </a:rPr>
              <a:t>La spesa pro capite della </a:t>
            </a:r>
            <a:r>
              <a:rPr lang="it-IT" altLang="it-IT" sz="2600" b="1" i="1" dirty="0" err="1" smtClean="0">
                <a:solidFill>
                  <a:srgbClr val="0000FF"/>
                </a:solidFill>
              </a:rPr>
              <a:t>PA</a:t>
            </a:r>
            <a:r>
              <a:rPr lang="it-IT" altLang="it-IT" sz="2600" b="1" i="1" dirty="0" smtClean="0">
                <a:solidFill>
                  <a:srgbClr val="0000FF"/>
                </a:solidFill>
              </a:rPr>
              <a:t> per cultura e </a:t>
            </a:r>
            <a:r>
              <a:rPr lang="it-IT" altLang="it-IT" sz="2600" b="1" i="1" dirty="0" err="1" smtClean="0">
                <a:solidFill>
                  <a:srgbClr val="0000FF"/>
                </a:solidFill>
              </a:rPr>
              <a:t>serv</a:t>
            </a:r>
            <a:r>
              <a:rPr lang="it-IT" altLang="it-IT" sz="2600" b="1" i="1" dirty="0" smtClean="0">
                <a:solidFill>
                  <a:srgbClr val="0000FF"/>
                </a:solidFill>
              </a:rPr>
              <a:t>. ricreativi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3B81899-4EB3-40B1-AC8F-D3DDF629ADBB}" type="slidenum">
              <a:rPr lang="it-IT" altLang="it-IT">
                <a:solidFill>
                  <a:srgbClr val="898989"/>
                </a:solidFill>
              </a:rPr>
              <a:pPr eaLnBrk="1" hangingPunct="1"/>
              <a:t>5</a:t>
            </a:fld>
            <a:endParaRPr lang="it-IT" altLang="it-IT">
              <a:solidFill>
                <a:srgbClr val="898989"/>
              </a:solidFill>
            </a:endParaRPr>
          </a:p>
        </p:txBody>
      </p:sp>
      <p:cxnSp>
        <p:nvCxnSpPr>
          <p:cNvPr id="8" name="Connettore 1 7"/>
          <p:cNvCxnSpPr/>
          <p:nvPr/>
        </p:nvCxnSpPr>
        <p:spPr>
          <a:xfrm>
            <a:off x="359532" y="620688"/>
            <a:ext cx="8208912" cy="0"/>
          </a:xfrm>
          <a:prstGeom prst="line">
            <a:avLst/>
          </a:prstGeom>
          <a:ln>
            <a:solidFill>
              <a:srgbClr val="0000C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5099006"/>
              </p:ext>
            </p:extLst>
          </p:nvPr>
        </p:nvGraphicFramePr>
        <p:xfrm>
          <a:off x="179512" y="764704"/>
          <a:ext cx="5328592" cy="59567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3913644"/>
              </p:ext>
            </p:extLst>
          </p:nvPr>
        </p:nvGraphicFramePr>
        <p:xfrm>
          <a:off x="4211960" y="222488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5446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olo 1"/>
          <p:cNvSpPr>
            <a:spLocks noGrp="1"/>
          </p:cNvSpPr>
          <p:nvPr>
            <p:ph type="title"/>
          </p:nvPr>
        </p:nvSpPr>
        <p:spPr>
          <a:xfrm>
            <a:off x="457200" y="1"/>
            <a:ext cx="8507288" cy="620688"/>
          </a:xfrm>
        </p:spPr>
        <p:txBody>
          <a:bodyPr/>
          <a:lstStyle/>
          <a:p>
            <a:pPr algn="l"/>
            <a:r>
              <a:rPr lang="it-IT" altLang="it-IT" sz="2600" b="1" i="1" dirty="0" smtClean="0">
                <a:solidFill>
                  <a:srgbClr val="0000FF"/>
                </a:solidFill>
              </a:rPr>
              <a:t>La spesa pro capite della </a:t>
            </a:r>
            <a:r>
              <a:rPr lang="it-IT" altLang="it-IT" sz="2600" b="1" i="1" dirty="0" err="1" smtClean="0">
                <a:solidFill>
                  <a:srgbClr val="0000FF"/>
                </a:solidFill>
              </a:rPr>
              <a:t>PA</a:t>
            </a:r>
            <a:r>
              <a:rPr lang="it-IT" altLang="it-IT" sz="2600" b="1" i="1" dirty="0" smtClean="0">
                <a:solidFill>
                  <a:srgbClr val="0000FF"/>
                </a:solidFill>
              </a:rPr>
              <a:t> per interventi in campo sociale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3B81899-4EB3-40B1-AC8F-D3DDF629ADBB}" type="slidenum">
              <a:rPr lang="it-IT" altLang="it-IT">
                <a:solidFill>
                  <a:srgbClr val="898989"/>
                </a:solidFill>
              </a:rPr>
              <a:pPr eaLnBrk="1" hangingPunct="1"/>
              <a:t>6</a:t>
            </a:fld>
            <a:endParaRPr lang="it-IT" altLang="it-IT">
              <a:solidFill>
                <a:srgbClr val="898989"/>
              </a:solidFill>
            </a:endParaRPr>
          </a:p>
        </p:txBody>
      </p:sp>
      <p:cxnSp>
        <p:nvCxnSpPr>
          <p:cNvPr id="8" name="Connettore 1 7"/>
          <p:cNvCxnSpPr/>
          <p:nvPr/>
        </p:nvCxnSpPr>
        <p:spPr>
          <a:xfrm>
            <a:off x="359532" y="620688"/>
            <a:ext cx="8208912" cy="0"/>
          </a:xfrm>
          <a:prstGeom prst="line">
            <a:avLst/>
          </a:prstGeom>
          <a:ln>
            <a:solidFill>
              <a:srgbClr val="0000C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1268594"/>
              </p:ext>
            </p:extLst>
          </p:nvPr>
        </p:nvGraphicFramePr>
        <p:xfrm>
          <a:off x="107504" y="659727"/>
          <a:ext cx="5544616" cy="61931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3098711"/>
              </p:ext>
            </p:extLst>
          </p:nvPr>
        </p:nvGraphicFramePr>
        <p:xfrm>
          <a:off x="4572000" y="220123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039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olo 1"/>
          <p:cNvSpPr>
            <a:spLocks noGrp="1"/>
          </p:cNvSpPr>
          <p:nvPr>
            <p:ph type="title"/>
          </p:nvPr>
        </p:nvSpPr>
        <p:spPr>
          <a:xfrm>
            <a:off x="457200" y="1"/>
            <a:ext cx="8507288" cy="620688"/>
          </a:xfrm>
        </p:spPr>
        <p:txBody>
          <a:bodyPr/>
          <a:lstStyle/>
          <a:p>
            <a:pPr algn="l"/>
            <a:r>
              <a:rPr lang="it-IT" altLang="it-IT" sz="2600" b="1" i="1" dirty="0" smtClean="0">
                <a:solidFill>
                  <a:srgbClr val="0000FF"/>
                </a:solidFill>
              </a:rPr>
              <a:t>La spesa pro capite della </a:t>
            </a:r>
            <a:r>
              <a:rPr lang="it-IT" altLang="it-IT" sz="2600" b="1" i="1" dirty="0" err="1" smtClean="0">
                <a:solidFill>
                  <a:srgbClr val="0000FF"/>
                </a:solidFill>
              </a:rPr>
              <a:t>PA</a:t>
            </a:r>
            <a:r>
              <a:rPr lang="it-IT" altLang="it-IT" sz="2600" b="1" i="1" dirty="0" smtClean="0">
                <a:solidFill>
                  <a:srgbClr val="0000FF"/>
                </a:solidFill>
              </a:rPr>
              <a:t> per lavoro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3B81899-4EB3-40B1-AC8F-D3DDF629ADBB}" type="slidenum">
              <a:rPr lang="it-IT" altLang="it-IT">
                <a:solidFill>
                  <a:srgbClr val="898989"/>
                </a:solidFill>
              </a:rPr>
              <a:pPr eaLnBrk="1" hangingPunct="1"/>
              <a:t>7</a:t>
            </a:fld>
            <a:endParaRPr lang="it-IT" altLang="it-IT">
              <a:solidFill>
                <a:srgbClr val="898989"/>
              </a:solidFill>
            </a:endParaRPr>
          </a:p>
        </p:txBody>
      </p:sp>
      <p:cxnSp>
        <p:nvCxnSpPr>
          <p:cNvPr id="8" name="Connettore 1 7"/>
          <p:cNvCxnSpPr/>
          <p:nvPr/>
        </p:nvCxnSpPr>
        <p:spPr>
          <a:xfrm>
            <a:off x="359532" y="620688"/>
            <a:ext cx="8208912" cy="0"/>
          </a:xfrm>
          <a:prstGeom prst="line">
            <a:avLst/>
          </a:prstGeom>
          <a:ln>
            <a:solidFill>
              <a:srgbClr val="0000C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5713785"/>
              </p:ext>
            </p:extLst>
          </p:nvPr>
        </p:nvGraphicFramePr>
        <p:xfrm>
          <a:off x="251520" y="764703"/>
          <a:ext cx="5040560" cy="59567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821611"/>
              </p:ext>
            </p:extLst>
          </p:nvPr>
        </p:nvGraphicFramePr>
        <p:xfrm>
          <a:off x="4267200" y="216954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7992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579296" cy="836613"/>
          </a:xfrm>
        </p:spPr>
        <p:txBody>
          <a:bodyPr/>
          <a:lstStyle/>
          <a:p>
            <a:pPr algn="l"/>
            <a:r>
              <a:rPr lang="it-IT" altLang="it-IT" sz="2600" b="1" i="1" dirty="0" smtClean="0">
                <a:solidFill>
                  <a:srgbClr val="0000FF"/>
                </a:solidFill>
              </a:rPr>
              <a:t>La spesa pro capite della </a:t>
            </a:r>
            <a:r>
              <a:rPr lang="it-IT" altLang="it-IT" sz="2600" b="1" i="1" dirty="0" err="1" smtClean="0">
                <a:solidFill>
                  <a:srgbClr val="0000FF"/>
                </a:solidFill>
              </a:rPr>
              <a:t>PA</a:t>
            </a:r>
            <a:r>
              <a:rPr lang="it-IT" altLang="it-IT" sz="2600" b="1" i="1" dirty="0" smtClean="0">
                <a:solidFill>
                  <a:srgbClr val="0000FF"/>
                </a:solidFill>
              </a:rPr>
              <a:t> per previdenza e </a:t>
            </a:r>
            <a:r>
              <a:rPr lang="it-IT" altLang="it-IT" sz="2600" b="1" i="1" dirty="0" err="1" smtClean="0">
                <a:solidFill>
                  <a:srgbClr val="0000FF"/>
                </a:solidFill>
              </a:rPr>
              <a:t>integr</a:t>
            </a:r>
            <a:r>
              <a:rPr lang="it-IT" altLang="it-IT" sz="2600" b="1" i="1" dirty="0" smtClean="0">
                <a:solidFill>
                  <a:srgbClr val="0000FF"/>
                </a:solidFill>
              </a:rPr>
              <a:t>. salar.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3B81899-4EB3-40B1-AC8F-D3DDF629ADBB}" type="slidenum">
              <a:rPr lang="it-IT" altLang="it-IT">
                <a:solidFill>
                  <a:srgbClr val="898989"/>
                </a:solidFill>
              </a:rPr>
              <a:pPr eaLnBrk="1" hangingPunct="1"/>
              <a:t>8</a:t>
            </a:fld>
            <a:endParaRPr lang="it-IT" altLang="it-IT">
              <a:solidFill>
                <a:srgbClr val="898989"/>
              </a:solidFill>
            </a:endParaRPr>
          </a:p>
        </p:txBody>
      </p:sp>
      <p:cxnSp>
        <p:nvCxnSpPr>
          <p:cNvPr id="8" name="Connettore 1 7"/>
          <p:cNvCxnSpPr/>
          <p:nvPr/>
        </p:nvCxnSpPr>
        <p:spPr>
          <a:xfrm>
            <a:off x="359532" y="620688"/>
            <a:ext cx="8208912" cy="0"/>
          </a:xfrm>
          <a:prstGeom prst="line">
            <a:avLst/>
          </a:prstGeom>
          <a:ln>
            <a:solidFill>
              <a:srgbClr val="0000C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2406743"/>
              </p:ext>
            </p:extLst>
          </p:nvPr>
        </p:nvGraphicFramePr>
        <p:xfrm>
          <a:off x="251520" y="692696"/>
          <a:ext cx="5016499" cy="5921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241625"/>
              </p:ext>
            </p:extLst>
          </p:nvPr>
        </p:nvGraphicFramePr>
        <p:xfrm>
          <a:off x="4355976" y="198884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771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613"/>
          </a:xfrm>
        </p:spPr>
        <p:txBody>
          <a:bodyPr/>
          <a:lstStyle/>
          <a:p>
            <a:pPr algn="l"/>
            <a:r>
              <a:rPr lang="it-IT" altLang="it-IT" sz="2600" b="1" i="1" dirty="0" smtClean="0">
                <a:solidFill>
                  <a:srgbClr val="0000FF"/>
                </a:solidFill>
              </a:rPr>
              <a:t>La spesa pro capite della </a:t>
            </a:r>
            <a:r>
              <a:rPr lang="it-IT" altLang="it-IT" sz="2600" b="1" i="1" dirty="0" err="1" smtClean="0">
                <a:solidFill>
                  <a:srgbClr val="0000FF"/>
                </a:solidFill>
              </a:rPr>
              <a:t>PA</a:t>
            </a:r>
            <a:r>
              <a:rPr lang="it-IT" altLang="it-IT" sz="2600" b="1" i="1" dirty="0" smtClean="0">
                <a:solidFill>
                  <a:srgbClr val="0000FF"/>
                </a:solidFill>
              </a:rPr>
              <a:t> per industria e artigianato</a:t>
            </a:r>
          </a:p>
        </p:txBody>
      </p:sp>
      <p:sp>
        <p:nvSpPr>
          <p:cNvPr id="11268" name="CasellaDiTesto 3"/>
          <p:cNvSpPr txBox="1">
            <a:spLocks noChangeArrowheads="1"/>
          </p:cNvSpPr>
          <p:nvPr/>
        </p:nvSpPr>
        <p:spPr bwMode="auto">
          <a:xfrm>
            <a:off x="35496" y="963971"/>
            <a:ext cx="8856984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it-IT" altLang="it-IT" sz="2200" dirty="0" smtClean="0"/>
              <a:t> </a:t>
            </a:r>
          </a:p>
          <a:p>
            <a:pPr algn="ctr" eaLnBrk="1" hangingPunct="1"/>
            <a:endParaRPr lang="it-IT" altLang="it-IT" sz="2200" dirty="0" smtClean="0"/>
          </a:p>
          <a:p>
            <a:pPr algn="ctr" eaLnBrk="1" hangingPunct="1"/>
            <a:endParaRPr lang="it-IT" altLang="it-IT" sz="2200" dirty="0" smtClean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3B81899-4EB3-40B1-AC8F-D3DDF629ADBB}" type="slidenum">
              <a:rPr lang="it-IT" altLang="it-IT">
                <a:solidFill>
                  <a:srgbClr val="898989"/>
                </a:solidFill>
              </a:rPr>
              <a:pPr eaLnBrk="1" hangingPunct="1"/>
              <a:t>9</a:t>
            </a:fld>
            <a:endParaRPr lang="it-IT" altLang="it-IT">
              <a:solidFill>
                <a:srgbClr val="898989"/>
              </a:solidFill>
            </a:endParaRPr>
          </a:p>
        </p:txBody>
      </p:sp>
      <p:cxnSp>
        <p:nvCxnSpPr>
          <p:cNvPr id="8" name="Connettore 1 7"/>
          <p:cNvCxnSpPr/>
          <p:nvPr/>
        </p:nvCxnSpPr>
        <p:spPr>
          <a:xfrm>
            <a:off x="359532" y="620688"/>
            <a:ext cx="8208912" cy="0"/>
          </a:xfrm>
          <a:prstGeom prst="line">
            <a:avLst/>
          </a:prstGeom>
          <a:ln>
            <a:solidFill>
              <a:srgbClr val="0000C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8403335"/>
              </p:ext>
            </p:extLst>
          </p:nvPr>
        </p:nvGraphicFramePr>
        <p:xfrm>
          <a:off x="336509" y="692696"/>
          <a:ext cx="4955572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6099667"/>
              </p:ext>
            </p:extLst>
          </p:nvPr>
        </p:nvGraphicFramePr>
        <p:xfrm>
          <a:off x="4211960" y="227687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7468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2107</TotalTime>
  <Words>1134</Words>
  <Application>Microsoft Office PowerPoint</Application>
  <PresentationFormat>Presentazione su schermo (4:3)</PresentationFormat>
  <Paragraphs>133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1" baseType="lpstr">
      <vt:lpstr>Arial</vt:lpstr>
      <vt:lpstr>Calibri</vt:lpstr>
      <vt:lpstr>Signika Light</vt:lpstr>
      <vt:lpstr>Times New Roman</vt:lpstr>
      <vt:lpstr>Tema di Office</vt:lpstr>
      <vt:lpstr>La rete dei nuclei Conti Pubblici Territoriali (CPT): attività, risultati e prospettive</vt:lpstr>
      <vt:lpstr>Presentazione standard di PowerPoint</vt:lpstr>
      <vt:lpstr>Presentazione standard di PowerPoint</vt:lpstr>
      <vt:lpstr>La spesa pro capite della PA per istruzione</vt:lpstr>
      <vt:lpstr>La spesa pro capite della PA per cultura e serv. ricreativi</vt:lpstr>
      <vt:lpstr>La spesa pro capite della PA per interventi in campo sociale</vt:lpstr>
      <vt:lpstr>La spesa pro capite della PA per lavoro</vt:lpstr>
      <vt:lpstr>La spesa pro capite della PA per previdenza e integr. salar.</vt:lpstr>
      <vt:lpstr>La spesa pro capite della PA per industria e artigianato</vt:lpstr>
      <vt:lpstr>La spesa pro capite della PA per sanità</vt:lpstr>
      <vt:lpstr>La spesa pro capite della PA per i trasporti</vt:lpstr>
      <vt:lpstr>L’ACP</vt:lpstr>
      <vt:lpstr>L’ACP in sintesi!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risorse pubbliche per lo sviluppo sul territorio attraverso i dati CPT</dc:title>
  <dc:creator>Asus</dc:creator>
  <cp:lastModifiedBy>bianco massimo</cp:lastModifiedBy>
  <cp:revision>299</cp:revision>
  <cp:lastPrinted>2024-11-05T16:25:56Z</cp:lastPrinted>
  <dcterms:created xsi:type="dcterms:W3CDTF">2017-11-26T19:07:23Z</dcterms:created>
  <dcterms:modified xsi:type="dcterms:W3CDTF">2024-11-07T10:07:30Z</dcterms:modified>
</cp:coreProperties>
</file>